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4" roundtripDataSignature="AMtx7mgFIvXH4fqddclCg7kbQcjcTAOzB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5EEA0EA-A30F-43C2-9D7E-6F2D1F3D91F7}">
  <a:tblStyle styleId="{45EEA0EA-A30F-43C2-9D7E-6F2D1F3D91F7}"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a836a9b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ba836a9b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Font typeface="Arial"/>
              <a:buNone/>
              <a:defRPr sz="2400"/>
            </a:lvl1pPr>
            <a:lvl2pPr lvl="1" algn="ctr">
              <a:lnSpc>
                <a:spcPct val="100000"/>
              </a:lnSpc>
              <a:spcBef>
                <a:spcPts val="400"/>
              </a:spcBef>
              <a:spcAft>
                <a:spcPts val="0"/>
              </a:spcAft>
              <a:buClr>
                <a:schemeClr val="dk1"/>
              </a:buClr>
              <a:buSzPts val="2000"/>
              <a:buFont typeface="Arial"/>
              <a:buNone/>
              <a:defRPr sz="2000"/>
            </a:lvl2pPr>
            <a:lvl3pPr lvl="2" algn="ctr">
              <a:lnSpc>
                <a:spcPct val="100000"/>
              </a:lnSpc>
              <a:spcBef>
                <a:spcPts val="360"/>
              </a:spcBef>
              <a:spcAft>
                <a:spcPts val="0"/>
              </a:spcAft>
              <a:buClr>
                <a:schemeClr val="dk1"/>
              </a:buClr>
              <a:buSzPts val="1800"/>
              <a:buFont typeface="Arial"/>
              <a:buNone/>
              <a:defRPr sz="1800"/>
            </a:lvl3pPr>
            <a:lvl4pPr lvl="3" algn="ctr">
              <a:lnSpc>
                <a:spcPct val="100000"/>
              </a:lnSpc>
              <a:spcBef>
                <a:spcPts val="320"/>
              </a:spcBef>
              <a:spcAft>
                <a:spcPts val="0"/>
              </a:spcAft>
              <a:buClr>
                <a:schemeClr val="dk1"/>
              </a:buClr>
              <a:buSzPts val="1600"/>
              <a:buFont typeface="Arial"/>
              <a:buNone/>
              <a:defRPr sz="1600"/>
            </a:lvl4pPr>
            <a:lvl5pPr lvl="4" algn="ctr">
              <a:lnSpc>
                <a:spcPct val="100000"/>
              </a:lnSpc>
              <a:spcBef>
                <a:spcPts val="320"/>
              </a:spcBef>
              <a:spcAft>
                <a:spcPts val="0"/>
              </a:spcAft>
              <a:buClr>
                <a:schemeClr val="dk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42"/>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2"/>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2"/>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2"/>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43"/>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3"/>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3"/>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3"/>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4"/>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 name="Google Shape;19;p34"/>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4"/>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4"/>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4"/>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5"/>
          <p:cNvSpPr txBox="1"/>
          <p:nvPr>
            <p:ph type="title"/>
          </p:nvPr>
        </p:nvSpPr>
        <p:spPr>
          <a:xfrm>
            <a:off x="831851" y="1709739"/>
            <a:ext cx="10515600" cy="285273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5" name="Google Shape;25;p35"/>
          <p:cNvSpPr txBox="1"/>
          <p:nvPr>
            <p:ph idx="1" type="body"/>
          </p:nvPr>
        </p:nvSpPr>
        <p:spPr>
          <a:xfrm>
            <a:off x="831851" y="4589464"/>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sz="2400"/>
            </a:lvl1pPr>
            <a:lvl2pPr indent="-228600" lvl="1" marL="914400" algn="l">
              <a:lnSpc>
                <a:spcPct val="100000"/>
              </a:lnSpc>
              <a:spcBef>
                <a:spcPts val="400"/>
              </a:spcBef>
              <a:spcAft>
                <a:spcPts val="0"/>
              </a:spcAft>
              <a:buClr>
                <a:schemeClr val="dk1"/>
              </a:buClr>
              <a:buSzPts val="2000"/>
              <a:buFont typeface="Arial"/>
              <a:buNone/>
              <a:defRPr sz="2000"/>
            </a:lvl2pPr>
            <a:lvl3pPr indent="-228600" lvl="2" marL="1371600" algn="l">
              <a:lnSpc>
                <a:spcPct val="100000"/>
              </a:lnSpc>
              <a:spcBef>
                <a:spcPts val="360"/>
              </a:spcBef>
              <a:spcAft>
                <a:spcPts val="0"/>
              </a:spcAft>
              <a:buClr>
                <a:schemeClr val="dk1"/>
              </a:buClr>
              <a:buSzPts val="1800"/>
              <a:buFont typeface="Arial"/>
              <a:buNone/>
              <a:defRPr sz="1800"/>
            </a:lvl3pPr>
            <a:lvl4pPr indent="-228600" lvl="3" marL="1828800" algn="l">
              <a:lnSpc>
                <a:spcPct val="100000"/>
              </a:lnSpc>
              <a:spcBef>
                <a:spcPts val="320"/>
              </a:spcBef>
              <a:spcAft>
                <a:spcPts val="0"/>
              </a:spcAft>
              <a:buClr>
                <a:schemeClr val="dk1"/>
              </a:buClr>
              <a:buSzPts val="1600"/>
              <a:buFont typeface="Arial"/>
              <a:buNone/>
              <a:defRPr sz="1600"/>
            </a:lvl4pPr>
            <a:lvl5pPr indent="-228600" lvl="4" marL="2286000" algn="l">
              <a:lnSpc>
                <a:spcPct val="100000"/>
              </a:lnSpc>
              <a:spcBef>
                <a:spcPts val="320"/>
              </a:spcBef>
              <a:spcAft>
                <a:spcPts val="0"/>
              </a:spcAft>
              <a:buClr>
                <a:schemeClr val="dk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26" name="Google Shape;26;p35"/>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5"/>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5"/>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 name="Google Shape;31;p36"/>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6"/>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6"/>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6"/>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6"/>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7"/>
          <p:cNvSpPr txBox="1"/>
          <p:nvPr>
            <p:ph type="title"/>
          </p:nvPr>
        </p:nvSpPr>
        <p:spPr>
          <a:xfrm>
            <a:off x="840317" y="365126"/>
            <a:ext cx="10515600" cy="1325563"/>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 name="Google Shape;38;p37"/>
          <p:cNvSpPr txBox="1"/>
          <p:nvPr>
            <p:ph idx="1" type="body"/>
          </p:nvPr>
        </p:nvSpPr>
        <p:spPr>
          <a:xfrm>
            <a:off x="840318" y="1681163"/>
            <a:ext cx="5158316"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7"/>
          <p:cNvSpPr txBox="1"/>
          <p:nvPr>
            <p:ph idx="2" type="body"/>
          </p:nvPr>
        </p:nvSpPr>
        <p:spPr>
          <a:xfrm>
            <a:off x="840318" y="2505075"/>
            <a:ext cx="5158316"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7"/>
          <p:cNvSpPr txBox="1"/>
          <p:nvPr>
            <p:ph idx="3" type="body"/>
          </p:nvPr>
        </p:nvSpPr>
        <p:spPr>
          <a:xfrm>
            <a:off x="6172200" y="1681163"/>
            <a:ext cx="5183717" cy="82391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7"/>
          <p:cNvSpPr txBox="1"/>
          <p:nvPr>
            <p:ph idx="4" type="body"/>
          </p:nvPr>
        </p:nvSpPr>
        <p:spPr>
          <a:xfrm>
            <a:off x="6172200" y="2505075"/>
            <a:ext cx="5183717" cy="36845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7"/>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7"/>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7"/>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8"/>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38"/>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8"/>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9"/>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840318" y="457200"/>
            <a:ext cx="3932767"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6" name="Google Shape;56;p40"/>
          <p:cNvSpPr txBox="1"/>
          <p:nvPr>
            <p:ph idx="1" type="body"/>
          </p:nvPr>
        </p:nvSpPr>
        <p:spPr>
          <a:xfrm>
            <a:off x="5183717" y="987426"/>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0"/>
          <p:cNvSpPr txBox="1"/>
          <p:nvPr>
            <p:ph idx="2" type="body"/>
          </p:nvPr>
        </p:nvSpPr>
        <p:spPr>
          <a:xfrm>
            <a:off x="840318"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0"/>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0"/>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0"/>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840318" y="457200"/>
            <a:ext cx="3932767" cy="1600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41"/>
          <p:cNvSpPr/>
          <p:nvPr>
            <p:ph idx="2" type="pic"/>
          </p:nvPr>
        </p:nvSpPr>
        <p:spPr>
          <a:xfrm>
            <a:off x="5183717" y="987426"/>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64" name="Google Shape;64;p41"/>
          <p:cNvSpPr txBox="1"/>
          <p:nvPr>
            <p:ph idx="1" type="body"/>
          </p:nvPr>
        </p:nvSpPr>
        <p:spPr>
          <a:xfrm>
            <a:off x="840318" y="2057400"/>
            <a:ext cx="393276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20"/>
              </a:spcBef>
              <a:spcAft>
                <a:spcPts val="0"/>
              </a:spcAft>
              <a:buClr>
                <a:schemeClr val="dk1"/>
              </a:buClr>
              <a:buSzPts val="1600"/>
              <a:buFont typeface="Arial"/>
              <a:buNone/>
              <a:defRPr sz="1600"/>
            </a:lvl1pPr>
            <a:lvl2pPr indent="-228600" lvl="1" marL="914400" algn="l">
              <a:lnSpc>
                <a:spcPct val="100000"/>
              </a:lnSpc>
              <a:spcBef>
                <a:spcPts val="280"/>
              </a:spcBef>
              <a:spcAft>
                <a:spcPts val="0"/>
              </a:spcAft>
              <a:buClr>
                <a:schemeClr val="dk1"/>
              </a:buClr>
              <a:buSzPts val="1400"/>
              <a:buFont typeface="Arial"/>
              <a:buNone/>
              <a:defRPr sz="1400"/>
            </a:lvl2pPr>
            <a:lvl3pPr indent="-228600" lvl="2" marL="1371600" algn="l">
              <a:lnSpc>
                <a:spcPct val="100000"/>
              </a:lnSpc>
              <a:spcBef>
                <a:spcPts val="240"/>
              </a:spcBef>
              <a:spcAft>
                <a:spcPts val="0"/>
              </a:spcAft>
              <a:buClr>
                <a:schemeClr val="dk1"/>
              </a:buClr>
              <a:buSzPts val="1200"/>
              <a:buFont typeface="Arial"/>
              <a:buNone/>
              <a:defRPr sz="1200"/>
            </a:lvl3pPr>
            <a:lvl4pPr indent="-228600" lvl="3" marL="1828800" algn="l">
              <a:lnSpc>
                <a:spcPct val="100000"/>
              </a:lnSpc>
              <a:spcBef>
                <a:spcPts val="200"/>
              </a:spcBef>
              <a:spcAft>
                <a:spcPts val="0"/>
              </a:spcAft>
              <a:buClr>
                <a:schemeClr val="dk1"/>
              </a:buClr>
              <a:buSzPts val="1000"/>
              <a:buFont typeface="Arial"/>
              <a:buNone/>
              <a:defRPr sz="1000"/>
            </a:lvl4pPr>
            <a:lvl5pPr indent="-228600" lvl="4" marL="2286000" algn="l">
              <a:lnSpc>
                <a:spcPct val="100000"/>
              </a:lnSpc>
              <a:spcBef>
                <a:spcPts val="200"/>
              </a:spcBef>
              <a:spcAft>
                <a:spcPts val="0"/>
              </a:spcAft>
              <a:buClr>
                <a:schemeClr val="dk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1"/>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1"/>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1"/>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Arial"/>
                <a:ea typeface="Arial"/>
                <a:cs typeface="Arial"/>
                <a:sym typeface="Arial"/>
              </a:defRPr>
            </a:lvl9pPr>
          </a:lstStyle>
          <a:p/>
        </p:txBody>
      </p:sp>
      <p:sp>
        <p:nvSpPr>
          <p:cNvPr id="7" name="Google Shape;7;p20"/>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0"/>
          <p:cNvSpPr txBox="1"/>
          <p:nvPr>
            <p:ph idx="10" type="dt"/>
          </p:nvPr>
        </p:nvSpPr>
        <p:spPr>
          <a:xfrm>
            <a:off x="609600" y="6245225"/>
            <a:ext cx="28448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0"/>
          <p:cNvSpPr txBox="1"/>
          <p:nvPr>
            <p:ph idx="11" type="ftr"/>
          </p:nvPr>
        </p:nvSpPr>
        <p:spPr>
          <a:xfrm>
            <a:off x="4165600" y="6245225"/>
            <a:ext cx="38608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0"/>
          <p:cNvSpPr txBox="1"/>
          <p:nvPr>
            <p:ph idx="12" type="sldNum"/>
          </p:nvPr>
        </p:nvSpPr>
        <p:spPr>
          <a:xfrm>
            <a:off x="8737600" y="6245225"/>
            <a:ext cx="28448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6"/>
          <p:cNvSpPr txBox="1"/>
          <p:nvPr>
            <p:ph type="ctrTitle"/>
          </p:nvPr>
        </p:nvSpPr>
        <p:spPr>
          <a:xfrm>
            <a:off x="586854" y="4896158"/>
            <a:ext cx="8843749" cy="1095209"/>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4000" cap="none">
                <a:solidFill>
                  <a:srgbClr val="FF0000"/>
                </a:solidFill>
                <a:latin typeface="Algerian"/>
                <a:ea typeface="Algerian"/>
                <a:cs typeface="Algerian"/>
                <a:sym typeface="Algerian"/>
              </a:rPr>
              <a:t>BUSINESS TRENDS OF MOBILE REPAIR INDUSTRY </a:t>
            </a:r>
            <a:r>
              <a:rPr b="1" lang="en-US" sz="4000">
                <a:solidFill>
                  <a:srgbClr val="FF0000"/>
                </a:solidFill>
                <a:latin typeface="Algerian"/>
                <a:ea typeface="Algerian"/>
                <a:cs typeface="Algerian"/>
                <a:sym typeface="Algerian"/>
              </a:rPr>
              <a:t>THROUGHOUT</a:t>
            </a:r>
            <a:r>
              <a:rPr b="1" lang="en-US" sz="4000" cap="none">
                <a:solidFill>
                  <a:srgbClr val="FF0000"/>
                </a:solidFill>
                <a:latin typeface="Algerian"/>
                <a:ea typeface="Algerian"/>
                <a:cs typeface="Algerian"/>
                <a:sym typeface="Algerian"/>
              </a:rPr>
              <a:t> THE </a:t>
            </a:r>
            <a:br>
              <a:rPr b="1" lang="en-US" sz="4000" cap="none">
                <a:solidFill>
                  <a:srgbClr val="FF0000"/>
                </a:solidFill>
                <a:latin typeface="Algerian"/>
                <a:ea typeface="Algerian"/>
                <a:cs typeface="Algerian"/>
                <a:sym typeface="Algerian"/>
              </a:rPr>
            </a:br>
            <a:r>
              <a:rPr b="1" lang="en-US" sz="4000" cap="none">
                <a:solidFill>
                  <a:srgbClr val="FF0000"/>
                </a:solidFill>
                <a:latin typeface="Algerian"/>
                <a:ea typeface="Algerian"/>
                <a:cs typeface="Algerian"/>
                <a:sym typeface="Algerian"/>
              </a:rPr>
              <a:t>GLOBE DUE TO COVID-19</a:t>
            </a:r>
            <a:endParaRPr b="1" sz="4000">
              <a:solidFill>
                <a:srgbClr val="FF0000"/>
              </a:solidFill>
              <a:latin typeface="Algerian"/>
              <a:ea typeface="Algerian"/>
              <a:cs typeface="Algerian"/>
              <a:sym typeface="Algeri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nvSpPr>
        <p:spPr>
          <a:xfrm>
            <a:off x="3993108" y="121740"/>
            <a:ext cx="394989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METHODOLOGY</a:t>
            </a:r>
            <a:endParaRPr b="1" i="0" sz="4400" u="none" cap="none" strike="noStrike">
              <a:solidFill>
                <a:schemeClr val="dk1"/>
              </a:solidFill>
              <a:latin typeface="Calibri"/>
              <a:ea typeface="Calibri"/>
              <a:cs typeface="Calibri"/>
              <a:sym typeface="Calibri"/>
            </a:endParaRPr>
          </a:p>
        </p:txBody>
      </p:sp>
      <p:sp>
        <p:nvSpPr>
          <p:cNvPr id="150" name="Google Shape;150;p8"/>
          <p:cNvSpPr/>
          <p:nvPr/>
        </p:nvSpPr>
        <p:spPr>
          <a:xfrm>
            <a:off x="609600" y="2168694"/>
            <a:ext cx="7195930" cy="1938992"/>
          </a:xfrm>
          <a:prstGeom prst="rect">
            <a:avLst/>
          </a:prstGeom>
          <a:noFill/>
          <a:ln>
            <a:noFill/>
          </a:ln>
        </p:spPr>
        <p:txBody>
          <a:bodyPr anchorCtr="0" anchor="t" bIns="45700" lIns="91425" spcFirstLastPara="1" rIns="91425" wrap="square" tIns="45700">
            <a:spAutoFit/>
          </a:bodyPr>
          <a:lstStyle/>
          <a:p>
            <a:pPr indent="-361950" lvl="0" marL="457200" marR="0" rtl="0" algn="l">
              <a:lnSpc>
                <a:spcPct val="2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T-Test</a:t>
            </a:r>
            <a:endParaRPr b="0" i="0" sz="2100" u="none" cap="none" strike="noStrike">
              <a:solidFill>
                <a:schemeClr val="dk1"/>
              </a:solidFill>
              <a:latin typeface="Calibri"/>
              <a:ea typeface="Calibri"/>
              <a:cs typeface="Calibri"/>
              <a:sym typeface="Calibri"/>
            </a:endParaRPr>
          </a:p>
          <a:p>
            <a:pPr indent="-361950" lvl="0" marL="457200" marR="0" rtl="0" algn="l">
              <a:lnSpc>
                <a:spcPct val="200000"/>
              </a:lnSpc>
              <a:spcBef>
                <a:spcPts val="0"/>
              </a:spcBef>
              <a:spcAft>
                <a:spcPts val="0"/>
              </a:spcAft>
              <a:buClr>
                <a:schemeClr val="dk1"/>
              </a:buClr>
              <a:buSzPts val="2100"/>
              <a:buFont typeface="Calibri"/>
              <a:buChar char="●"/>
            </a:pPr>
            <a:r>
              <a:rPr b="0" i="0" lang="en-US" sz="2100" u="none" cap="none" strike="noStrike">
                <a:solidFill>
                  <a:schemeClr val="dk1"/>
                </a:solidFill>
                <a:latin typeface="Calibri"/>
                <a:ea typeface="Calibri"/>
                <a:cs typeface="Calibri"/>
                <a:sym typeface="Calibri"/>
              </a:rPr>
              <a:t>Cross Tabulation</a:t>
            </a:r>
            <a:endParaRPr b="0" i="0" sz="2100" u="none" cap="none" strike="noStrike">
              <a:solidFill>
                <a:schemeClr val="dk1"/>
              </a:solidFill>
              <a:latin typeface="Calibri"/>
              <a:ea typeface="Calibri"/>
              <a:cs typeface="Calibri"/>
              <a:sym typeface="Calibri"/>
            </a:endParaRPr>
          </a:p>
          <a:p>
            <a:pPr indent="0" lvl="0" marL="457200" marR="0" rtl="0" algn="l">
              <a:lnSpc>
                <a:spcPct val="200000"/>
              </a:lnSpc>
              <a:spcBef>
                <a:spcPts val="0"/>
              </a:spcBef>
              <a:spcAft>
                <a:spcPts val="0"/>
              </a:spcAft>
              <a:buNone/>
            </a:pPr>
            <a:r>
              <a:t/>
            </a:r>
            <a:endParaRPr b="0" i="0" sz="2100" u="none" cap="none" strike="noStrike">
              <a:solidFill>
                <a:schemeClr val="dk1"/>
              </a:solidFill>
              <a:latin typeface="Calibri"/>
              <a:ea typeface="Calibri"/>
              <a:cs typeface="Calibri"/>
              <a:sym typeface="Calibri"/>
            </a:endParaRPr>
          </a:p>
        </p:txBody>
      </p:sp>
      <p:pic>
        <p:nvPicPr>
          <p:cNvPr id="151" name="Google Shape;151;p8"/>
          <p:cNvPicPr preferRelativeResize="0"/>
          <p:nvPr/>
        </p:nvPicPr>
        <p:blipFill rotWithShape="1">
          <a:blip r:embed="rId3">
            <a:alphaModFix/>
          </a:blip>
          <a:srcRect b="0" l="0" r="0" t="0"/>
          <a:stretch/>
        </p:blipFill>
        <p:spPr>
          <a:xfrm>
            <a:off x="4475755" y="2279176"/>
            <a:ext cx="6146498" cy="40157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nvSpPr>
        <p:spPr>
          <a:xfrm>
            <a:off x="4921155" y="453618"/>
            <a:ext cx="1711657" cy="75856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T-Test</a:t>
            </a:r>
            <a:endParaRPr b="1" i="0" sz="4400" u="none" cap="none" strike="noStrike">
              <a:solidFill>
                <a:schemeClr val="dk1"/>
              </a:solidFill>
              <a:latin typeface="Calibri"/>
              <a:ea typeface="Calibri"/>
              <a:cs typeface="Calibri"/>
              <a:sym typeface="Calibri"/>
            </a:endParaRPr>
          </a:p>
        </p:txBody>
      </p:sp>
      <p:sp>
        <p:nvSpPr>
          <p:cNvPr id="157" name="Google Shape;157;p9"/>
          <p:cNvSpPr/>
          <p:nvPr/>
        </p:nvSpPr>
        <p:spPr>
          <a:xfrm>
            <a:off x="990600" y="1454891"/>
            <a:ext cx="105156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T-tests can be used in real life problem to </a:t>
            </a:r>
            <a:r>
              <a:rPr b="1" i="0" lang="en-US" sz="2400" u="none" cap="none" strike="noStrike">
                <a:solidFill>
                  <a:schemeClr val="dk1"/>
                </a:solidFill>
                <a:latin typeface="Calibri"/>
                <a:ea typeface="Calibri"/>
                <a:cs typeface="Calibri"/>
                <a:sym typeface="Calibri"/>
              </a:rPr>
              <a:t>compare averages</a:t>
            </a:r>
            <a:r>
              <a:rPr b="0" i="0" lang="en-US" sz="2400" u="none" cap="none" strike="noStrike">
                <a:solidFill>
                  <a:schemeClr val="dk1"/>
                </a:solidFill>
                <a:latin typeface="Calibri"/>
                <a:ea typeface="Calibri"/>
                <a:cs typeface="Calibri"/>
                <a:sym typeface="Calibri"/>
              </a:rPr>
              <a:t>. so according to the problem, we applied to our dataset and test on different groups of data on a </a:t>
            </a:r>
            <a:r>
              <a:rPr b="1" i="0" lang="en-US" sz="2400" u="none" cap="none" strike="noStrike">
                <a:solidFill>
                  <a:schemeClr val="dk1"/>
                </a:solidFill>
                <a:latin typeface="Calibri"/>
                <a:ea typeface="Calibri"/>
                <a:cs typeface="Calibri"/>
                <a:sym typeface="Calibri"/>
              </a:rPr>
              <a:t>yearly basis</a:t>
            </a:r>
            <a:r>
              <a:rPr b="0" i="0" lang="en-US" sz="2400" u="none" cap="none" strike="noStrike">
                <a:solidFill>
                  <a:schemeClr val="dk1"/>
                </a:solidFill>
                <a:latin typeface="Calibri"/>
                <a:ea typeface="Calibri"/>
                <a:cs typeface="Calibri"/>
                <a:sym typeface="Calibri"/>
              </a:rPr>
              <a:t>. T Score Value </a:t>
            </a:r>
            <a:r>
              <a:rPr b="1" i="0" lang="en-US" sz="2400" u="none" cap="none" strike="noStrike">
                <a:solidFill>
                  <a:schemeClr val="dk1"/>
                </a:solidFill>
                <a:latin typeface="Calibri"/>
                <a:ea typeface="Calibri"/>
                <a:cs typeface="Calibri"/>
                <a:sym typeface="Calibri"/>
              </a:rPr>
              <a:t>greater and small tell respectively dissimilarity and similarity of groups</a:t>
            </a:r>
            <a:r>
              <a:rPr b="0" i="0" lang="en-US"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sp>
        <p:nvSpPr>
          <p:cNvPr id="158" name="Google Shape;158;p9"/>
          <p:cNvSpPr txBox="1"/>
          <p:nvPr/>
        </p:nvSpPr>
        <p:spPr>
          <a:xfrm>
            <a:off x="990600" y="3509963"/>
            <a:ext cx="7209183"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In Terms: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Year and Earning</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Year and Employee</a:t>
            </a:r>
            <a:endParaRPr b="0" i="0" sz="1400" u="none" cap="none" strike="noStrike">
              <a:solidFill>
                <a:srgbClr val="000000"/>
              </a:solidFill>
              <a:latin typeface="Arial"/>
              <a:ea typeface="Arial"/>
              <a:cs typeface="Arial"/>
              <a:sym typeface="Arial"/>
            </a:endParaRPr>
          </a:p>
          <a:p>
            <a:pPr indent="-342900" lvl="0" marL="342900" marR="0" rtl="0" algn="l">
              <a:lnSpc>
                <a:spcPct val="2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Year and Purchase Expense</a:t>
            </a:r>
            <a:endParaRPr b="0" i="0" sz="2400" u="none" cap="none" strike="noStrike">
              <a:solidFill>
                <a:schemeClr val="dk1"/>
              </a:solidFill>
              <a:latin typeface="Calibri"/>
              <a:ea typeface="Calibri"/>
              <a:cs typeface="Calibri"/>
              <a:sym typeface="Calibri"/>
            </a:endParaRPr>
          </a:p>
        </p:txBody>
      </p:sp>
      <p:pic>
        <p:nvPicPr>
          <p:cNvPr id="159" name="Google Shape;159;p9"/>
          <p:cNvPicPr preferRelativeResize="0"/>
          <p:nvPr/>
        </p:nvPicPr>
        <p:blipFill rotWithShape="1">
          <a:blip r:embed="rId3">
            <a:alphaModFix/>
          </a:blip>
          <a:srcRect b="0" l="0" r="0" t="0"/>
          <a:stretch/>
        </p:blipFill>
        <p:spPr>
          <a:xfrm>
            <a:off x="5776983" y="3384645"/>
            <a:ext cx="5583624" cy="2791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nvSpPr>
        <p:spPr>
          <a:xfrm>
            <a:off x="977365" y="527930"/>
            <a:ext cx="10552043" cy="68842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Independent Sample T-Test Between Year and Earning</a:t>
            </a:r>
            <a:endParaRPr b="1" i="0" sz="4400" u="none" cap="none" strike="noStrike">
              <a:solidFill>
                <a:schemeClr val="dk1"/>
              </a:solidFill>
              <a:latin typeface="Calibri"/>
              <a:ea typeface="Calibri"/>
              <a:cs typeface="Calibri"/>
              <a:sym typeface="Calibri"/>
            </a:endParaRPr>
          </a:p>
        </p:txBody>
      </p:sp>
      <p:sp>
        <p:nvSpPr>
          <p:cNvPr id="165" name="Google Shape;165;p10"/>
          <p:cNvSpPr/>
          <p:nvPr/>
        </p:nvSpPr>
        <p:spPr>
          <a:xfrm>
            <a:off x="725556" y="1216353"/>
            <a:ext cx="10976114" cy="114307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Ho = The earnings in 2020 is greater than or equal to earnings in 2019</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H1 = The earnings in 2020 is less than the earnings in 2019</a:t>
            </a:r>
            <a:endParaRPr b="0" i="0" sz="1400" u="none" cap="none" strike="noStrike">
              <a:solidFill>
                <a:srgbClr val="000000"/>
              </a:solidFill>
              <a:latin typeface="Arial"/>
              <a:ea typeface="Arial"/>
              <a:cs typeface="Arial"/>
              <a:sym typeface="Arial"/>
            </a:endParaRPr>
          </a:p>
        </p:txBody>
      </p:sp>
      <p:graphicFrame>
        <p:nvGraphicFramePr>
          <p:cNvPr id="166" name="Google Shape;166;p10"/>
          <p:cNvGraphicFramePr/>
          <p:nvPr/>
        </p:nvGraphicFramePr>
        <p:xfrm>
          <a:off x="1852279" y="2774960"/>
          <a:ext cx="3000000" cy="3000000"/>
        </p:xfrm>
        <a:graphic>
          <a:graphicData uri="http://schemas.openxmlformats.org/drawingml/2006/table">
            <a:tbl>
              <a:tblPr>
                <a:noFill/>
                <a:tableStyleId>{45EEA0EA-A30F-43C2-9D7E-6F2D1F3D91F7}</a:tableStyleId>
              </a:tblPr>
              <a:tblGrid>
                <a:gridCol w="1017925"/>
                <a:gridCol w="1116325"/>
                <a:gridCol w="1535575"/>
                <a:gridCol w="1600900"/>
                <a:gridCol w="1608350"/>
                <a:gridCol w="1608350"/>
              </a:tblGrid>
              <a:tr h="297900">
                <a:tc gridSpan="6">
                  <a:txBody>
                    <a:bodyPr/>
                    <a:lstStyle/>
                    <a:p>
                      <a:pPr indent="0" lvl="0" marL="38100" marR="38100" rtl="0" algn="ctr">
                        <a:lnSpc>
                          <a:spcPct val="88888"/>
                        </a:lnSpc>
                        <a:spcBef>
                          <a:spcPts val="0"/>
                        </a:spcBef>
                        <a:spcAft>
                          <a:spcPts val="0"/>
                        </a:spcAft>
                        <a:buClr>
                          <a:schemeClr val="dk1"/>
                        </a:buClr>
                        <a:buSzPts val="1800"/>
                        <a:buFont typeface="Arial"/>
                        <a:buNone/>
                      </a:pPr>
                      <a:r>
                        <a:rPr b="1" lang="en-US" sz="1800" u="none" cap="none" strike="noStrike"/>
                        <a:t>Group Statistics</a:t>
                      </a:r>
                      <a:endParaRPr b="1" sz="1800" u="none" cap="none" strike="noStrike">
                        <a:latin typeface="Calibri"/>
                        <a:ea typeface="Calibri"/>
                        <a:cs typeface="Calibri"/>
                        <a:sym typeface="Calibri"/>
                      </a:endParaRPr>
                    </a:p>
                  </a:txBody>
                  <a:tcPr marT="0" marB="0" marR="0" marL="0" anchor="ctr"/>
                </a:tc>
                <a:tc hMerge="1"/>
                <a:tc hMerge="1"/>
                <a:tc hMerge="1"/>
                <a:tc hMerge="1"/>
                <a:tc hMerge="1"/>
              </a:tr>
              <a:tr h="274200">
                <a:tc>
                  <a:txBody>
                    <a:bodyPr/>
                    <a:lstStyle/>
                    <a:p>
                      <a:pPr indent="0" lvl="0" marL="0" marR="0" rtl="0" algn="ctr">
                        <a:lnSpc>
                          <a:spcPct val="107000"/>
                        </a:lnSpc>
                        <a:spcBef>
                          <a:spcPts val="0"/>
                        </a:spcBef>
                        <a:spcAft>
                          <a:spcPts val="0"/>
                        </a:spcAft>
                        <a:buClr>
                          <a:schemeClr val="dk1"/>
                        </a:buClr>
                        <a:buSzPts val="1800"/>
                        <a:buFont typeface="Arial"/>
                        <a:buNone/>
                      </a:pPr>
                      <a:r>
                        <a:rPr lang="en-US" sz="1800" u="none" cap="none" strike="noStrike"/>
                        <a:t> </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year</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Mean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Deviation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Error Mean</a:t>
                      </a:r>
                      <a:endParaRPr b="1" sz="1800" u="none" cap="none" strike="noStrike">
                        <a:latin typeface="Calibri"/>
                        <a:ea typeface="Calibri"/>
                        <a:cs typeface="Calibri"/>
                        <a:sym typeface="Calibri"/>
                      </a:endParaRPr>
                    </a:p>
                  </a:txBody>
                  <a:tcPr marT="0" marB="0" marR="0" marL="0" anchor="ctr"/>
                </a:tc>
              </a:tr>
              <a:tr h="285200">
                <a:tc rowSpan="2">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Earning</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2019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5352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270776.3249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3254492.39758</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44486.18965</a:t>
                      </a:r>
                      <a:endParaRPr sz="1800" u="none" cap="none" strike="noStrike">
                        <a:latin typeface="Calibri"/>
                        <a:ea typeface="Calibri"/>
                        <a:cs typeface="Calibri"/>
                        <a:sym typeface="Calibri"/>
                      </a:endParaRPr>
                    </a:p>
                  </a:txBody>
                  <a:tcPr marT="0" marB="0" marR="0" marL="0" anchor="ctr"/>
                </a:tc>
              </a:tr>
              <a:tr h="308900">
                <a:tc vMerge="1"/>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2020</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5352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288565.0915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3467708.82066</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47400.67986</a:t>
                      </a:r>
                      <a:endParaRPr sz="1800" u="none" cap="none" strike="noStrike">
                        <a:latin typeface="Calibri"/>
                        <a:ea typeface="Calibri"/>
                        <a:cs typeface="Calibri"/>
                        <a:sym typeface="Calibri"/>
                      </a:endParaRPr>
                    </a:p>
                  </a:txBody>
                  <a:tcPr marT="0" marB="0" marR="0" marL="0" anchor="ctr"/>
                </a:tc>
              </a:tr>
            </a:tbl>
          </a:graphicData>
        </a:graphic>
      </p:graphicFrame>
      <p:graphicFrame>
        <p:nvGraphicFramePr>
          <p:cNvPr id="167" name="Google Shape;167;p10"/>
          <p:cNvGraphicFramePr/>
          <p:nvPr/>
        </p:nvGraphicFramePr>
        <p:xfrm>
          <a:off x="1286447" y="4119378"/>
          <a:ext cx="3000000" cy="3000000"/>
        </p:xfrm>
        <a:graphic>
          <a:graphicData uri="http://schemas.openxmlformats.org/drawingml/2006/table">
            <a:tbl>
              <a:tblPr>
                <a:noFill/>
                <a:tableStyleId>{45EEA0EA-A30F-43C2-9D7E-6F2D1F3D91F7}</a:tableStyleId>
              </a:tblPr>
              <a:tblGrid>
                <a:gridCol w="1187725"/>
                <a:gridCol w="1247250"/>
                <a:gridCol w="671625"/>
                <a:gridCol w="846575"/>
                <a:gridCol w="1387800"/>
                <a:gridCol w="1221275"/>
                <a:gridCol w="971475"/>
                <a:gridCol w="1276775"/>
                <a:gridCol w="1179650"/>
              </a:tblGrid>
              <a:tr h="113275">
                <a:tc gridSpan="2" rowSpan="3">
                  <a:txBody>
                    <a:bodyPr/>
                    <a:lstStyle/>
                    <a:p>
                      <a:pPr indent="0" lvl="0" marL="0" marR="0" rtl="0" algn="ctr">
                        <a:lnSpc>
                          <a:spcPct val="107000"/>
                        </a:lnSpc>
                        <a:spcBef>
                          <a:spcPts val="0"/>
                        </a:spcBef>
                        <a:spcAft>
                          <a:spcPts val="0"/>
                        </a:spcAft>
                        <a:buClr>
                          <a:schemeClr val="dk1"/>
                        </a:buClr>
                        <a:buSzPts val="1600"/>
                        <a:buFont typeface="Arial"/>
                        <a:buNone/>
                      </a:pPr>
                      <a:r>
                        <a:rPr lang="en-US" sz="1600" u="none" cap="none" strike="noStrike"/>
                        <a:t> </a:t>
                      </a:r>
                      <a:endParaRPr sz="1400" u="none" cap="none" strike="noStrike">
                        <a:latin typeface="Calibri"/>
                        <a:ea typeface="Calibri"/>
                        <a:cs typeface="Calibri"/>
                        <a:sym typeface="Calibri"/>
                      </a:endParaRPr>
                    </a:p>
                  </a:txBody>
                  <a:tcPr marT="0" marB="0" marR="0" marL="0" anchor="ctr"/>
                </a:tc>
                <a:tc rowSpan="3" hMerge="1"/>
                <a:tc gridSpan="7">
                  <a:txBody>
                    <a:bodyPr/>
                    <a:lstStyle/>
                    <a:p>
                      <a:pPr indent="0" lvl="0" marL="0" marR="0" rtl="0" algn="ctr">
                        <a:lnSpc>
                          <a:spcPct val="107000"/>
                        </a:lnSpc>
                        <a:spcBef>
                          <a:spcPts val="0"/>
                        </a:spcBef>
                        <a:spcAft>
                          <a:spcPts val="0"/>
                        </a:spcAft>
                        <a:buClr>
                          <a:schemeClr val="dk1"/>
                        </a:buClr>
                        <a:buSzPts val="1400"/>
                        <a:buFont typeface="Arial"/>
                        <a:buNone/>
                      </a:pPr>
                      <a:r>
                        <a:rPr lang="en-US" sz="1400" u="none" cap="none" strike="noStrike"/>
                        <a:t> </a:t>
                      </a:r>
                      <a:endParaRPr sz="1400" u="none" cap="none" strike="noStrike">
                        <a:latin typeface="Calibri"/>
                        <a:ea typeface="Calibri"/>
                        <a:cs typeface="Calibri"/>
                        <a:sym typeface="Calibri"/>
                      </a:endParaRPr>
                    </a:p>
                  </a:txBody>
                  <a:tcPr marT="0" marB="0" marR="0" marL="0" anchor="ctr"/>
                </a:tc>
                <a:tc hMerge="1"/>
                <a:tc hMerge="1"/>
                <a:tc hMerge="1"/>
                <a:tc hMerge="1"/>
                <a:tc hMerge="1"/>
                <a:tc hMerge="1"/>
              </a:tr>
              <a:tr h="258200">
                <a:tc gridSpan="2" vMerge="1"/>
                <a:tc hMerge="1" vMerge="1"/>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T</a:t>
                      </a:r>
                      <a:endParaRPr b="1" sz="14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df</a:t>
                      </a:r>
                      <a:endParaRPr b="1" sz="14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Sig. (2-tailed)</a:t>
                      </a:r>
                      <a:endParaRPr b="1" sz="14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Mean Difference</a:t>
                      </a:r>
                      <a:endParaRPr b="1" sz="14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Error Difference</a:t>
                      </a:r>
                      <a:endParaRPr b="1" sz="1400" u="none" cap="none" strike="noStrike">
                        <a:latin typeface="Calibri"/>
                        <a:ea typeface="Calibri"/>
                        <a:cs typeface="Calibri"/>
                        <a:sym typeface="Calibri"/>
                      </a:endParaRPr>
                    </a:p>
                  </a:txBody>
                  <a:tcPr marT="0" marB="0" marR="0" marL="0" anchor="ctr"/>
                </a:tc>
                <a:tc grid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95% Confidence Interval of the Difference</a:t>
                      </a:r>
                      <a:endParaRPr b="1" sz="1400" u="none" cap="none" strike="noStrike">
                        <a:latin typeface="Calibri"/>
                        <a:ea typeface="Calibri"/>
                        <a:cs typeface="Calibri"/>
                        <a:sym typeface="Calibri"/>
                      </a:endParaRPr>
                    </a:p>
                  </a:txBody>
                  <a:tcPr marT="0" marB="0" marR="0" marL="0" anchor="ctr"/>
                </a:tc>
                <a:tc hMerge="1"/>
              </a:tr>
              <a:tr h="163025">
                <a:tc gridSpan="2" vMerge="1"/>
                <a:tc hMerge="1" vMerge="1"/>
                <a:tc vMerge="1"/>
                <a:tc vMerge="1"/>
                <a:tc vMerge="1"/>
                <a:tc vMerge="1"/>
                <a:tc vMerge="1"/>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Lower</a:t>
                      </a:r>
                      <a:endParaRPr b="1"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Upper</a:t>
                      </a:r>
                      <a:endParaRPr b="1" sz="1400" u="none" cap="none" strike="noStrike">
                        <a:latin typeface="Calibri"/>
                        <a:ea typeface="Calibri"/>
                        <a:cs typeface="Calibri"/>
                        <a:sym typeface="Calibri"/>
                      </a:endParaRPr>
                    </a:p>
                  </a:txBody>
                  <a:tcPr marT="0" marB="0" marR="0" marL="0" anchor="ctr"/>
                </a:tc>
              </a:tr>
              <a:tr h="660950">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earning</a:t>
                      </a:r>
                      <a:endParaRPr b="1"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Equal variances assumed</a:t>
                      </a:r>
                      <a:endParaRPr b="1"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-.274</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10702</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.784</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-17788.76657</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65006.50369</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-145213.58390</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109636.05076</a:t>
                      </a:r>
                      <a:endParaRPr sz="1400" u="none" cap="none" strike="noStrike">
                        <a:latin typeface="Calibri"/>
                        <a:ea typeface="Calibri"/>
                        <a:cs typeface="Calibri"/>
                        <a:sym typeface="Calibri"/>
                      </a:endParaRPr>
                    </a:p>
                  </a:txBody>
                  <a:tcPr marT="0" marB="0" marR="0" marL="0" anchor="ctr"/>
                </a:tc>
              </a:tr>
              <a:tr h="660950">
                <a:tc vMerge="1"/>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Equal variances not assumed</a:t>
                      </a:r>
                      <a:endParaRPr b="1"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-.274</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10659.192</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.784</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-17788.76657</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65006.50369</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-145213.64179</a:t>
                      </a:r>
                      <a:endParaRPr sz="14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109636.10864</a:t>
                      </a:r>
                      <a:endParaRPr sz="1400" u="none" cap="none" strike="noStrike">
                        <a:latin typeface="Calibri"/>
                        <a:ea typeface="Calibri"/>
                        <a:cs typeface="Calibri"/>
                        <a:sym typeface="Calibri"/>
                      </a:endParaRPr>
                    </a:p>
                  </a:txBody>
                  <a:tcPr marT="0" marB="0" marR="0" marL="0" anchor="ctr"/>
                </a:tc>
              </a:tr>
            </a:tbl>
          </a:graphicData>
        </a:graphic>
      </p:graphicFrame>
      <p:pic>
        <p:nvPicPr>
          <p:cNvPr id="168" name="Google Shape;168;p10"/>
          <p:cNvPicPr preferRelativeResize="0"/>
          <p:nvPr/>
        </p:nvPicPr>
        <p:blipFill rotWithShape="1">
          <a:blip r:embed="rId3">
            <a:alphaModFix/>
          </a:blip>
          <a:srcRect b="0" l="0" r="0" t="0"/>
          <a:stretch/>
        </p:blipFill>
        <p:spPr>
          <a:xfrm>
            <a:off x="10068800" y="1004412"/>
            <a:ext cx="2155276" cy="2155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1"/>
          <p:cNvSpPr txBox="1"/>
          <p:nvPr/>
        </p:nvSpPr>
        <p:spPr>
          <a:xfrm>
            <a:off x="513763" y="527853"/>
            <a:ext cx="11399700" cy="688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Independent Sample T-Test Between Year and No. of Employees</a:t>
            </a:r>
            <a:endParaRPr b="1" i="0" sz="4400" u="none" cap="none" strike="noStrike">
              <a:solidFill>
                <a:schemeClr val="dk1"/>
              </a:solidFill>
              <a:latin typeface="Calibri"/>
              <a:ea typeface="Calibri"/>
              <a:cs typeface="Calibri"/>
              <a:sym typeface="Calibri"/>
            </a:endParaRPr>
          </a:p>
        </p:txBody>
      </p:sp>
      <p:sp>
        <p:nvSpPr>
          <p:cNvPr id="174" name="Google Shape;174;p11"/>
          <p:cNvSpPr/>
          <p:nvPr/>
        </p:nvSpPr>
        <p:spPr>
          <a:xfrm>
            <a:off x="725556" y="1216353"/>
            <a:ext cx="10976114" cy="114307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Ho = The no of employees in 2020 were less than or equal to no of employees in 2019.</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H1 = The no of employees in 2020 were greater than the no of employees in 2019.</a:t>
            </a:r>
            <a:endParaRPr b="0" i="0" sz="1400" u="none" cap="none" strike="noStrike">
              <a:solidFill>
                <a:srgbClr val="000000"/>
              </a:solidFill>
              <a:latin typeface="Arial"/>
              <a:ea typeface="Arial"/>
              <a:cs typeface="Arial"/>
              <a:sym typeface="Arial"/>
            </a:endParaRPr>
          </a:p>
        </p:txBody>
      </p:sp>
      <p:pic>
        <p:nvPicPr>
          <p:cNvPr id="175" name="Google Shape;175;p11"/>
          <p:cNvPicPr preferRelativeResize="0"/>
          <p:nvPr/>
        </p:nvPicPr>
        <p:blipFill rotWithShape="1">
          <a:blip r:embed="rId3">
            <a:alphaModFix/>
          </a:blip>
          <a:srcRect b="0" l="22262" r="21298" t="1899"/>
          <a:stretch/>
        </p:blipFill>
        <p:spPr>
          <a:xfrm>
            <a:off x="10081846" y="2359423"/>
            <a:ext cx="2110154" cy="2063133"/>
          </a:xfrm>
          <a:prstGeom prst="rect">
            <a:avLst/>
          </a:prstGeom>
          <a:noFill/>
          <a:ln>
            <a:noFill/>
          </a:ln>
        </p:spPr>
      </p:pic>
      <p:graphicFrame>
        <p:nvGraphicFramePr>
          <p:cNvPr id="176" name="Google Shape;176;p11"/>
          <p:cNvGraphicFramePr/>
          <p:nvPr/>
        </p:nvGraphicFramePr>
        <p:xfrm>
          <a:off x="1764361" y="2781456"/>
          <a:ext cx="3000000" cy="3000000"/>
        </p:xfrm>
        <a:graphic>
          <a:graphicData uri="http://schemas.openxmlformats.org/drawingml/2006/table">
            <a:tbl>
              <a:tblPr>
                <a:noFill/>
                <a:tableStyleId>{45EEA0EA-A30F-43C2-9D7E-6F2D1F3D91F7}</a:tableStyleId>
              </a:tblPr>
              <a:tblGrid>
                <a:gridCol w="1368275"/>
                <a:gridCol w="1146050"/>
                <a:gridCol w="1146050"/>
                <a:gridCol w="1607975"/>
                <a:gridCol w="1646275"/>
                <a:gridCol w="1646275"/>
              </a:tblGrid>
              <a:tr h="419575">
                <a:tc gridSpan="6">
                  <a:txBody>
                    <a:bodyPr/>
                    <a:lstStyle/>
                    <a:p>
                      <a:pPr indent="0" lvl="0" marL="38100" marR="38100" rtl="0" algn="ctr">
                        <a:lnSpc>
                          <a:spcPct val="88888"/>
                        </a:lnSpc>
                        <a:spcBef>
                          <a:spcPts val="0"/>
                        </a:spcBef>
                        <a:spcAft>
                          <a:spcPts val="0"/>
                        </a:spcAft>
                        <a:buClr>
                          <a:schemeClr val="dk1"/>
                        </a:buClr>
                        <a:buSzPts val="1800"/>
                        <a:buFont typeface="Arial"/>
                        <a:buNone/>
                      </a:pPr>
                      <a:r>
                        <a:rPr b="1" lang="en-US" sz="1800" u="none" cap="none" strike="noStrike"/>
                        <a:t>Group Statistics</a:t>
                      </a:r>
                      <a:endParaRPr b="1" sz="1800" u="none" cap="none" strike="noStrike">
                        <a:latin typeface="Calibri"/>
                        <a:ea typeface="Calibri"/>
                        <a:cs typeface="Calibri"/>
                        <a:sym typeface="Calibri"/>
                      </a:endParaRPr>
                    </a:p>
                  </a:txBody>
                  <a:tcPr marT="0" marB="0" marR="0" marL="0" anchor="ctr"/>
                </a:tc>
                <a:tc hMerge="1"/>
                <a:tc hMerge="1"/>
                <a:tc hMerge="1"/>
                <a:tc hMerge="1"/>
                <a:tc hMerge="1"/>
              </a:tr>
              <a:tr h="386075">
                <a:tc>
                  <a:txBody>
                    <a:bodyPr/>
                    <a:lstStyle/>
                    <a:p>
                      <a:pPr indent="0" lvl="0" marL="0" marR="0" rtl="0" algn="ctr">
                        <a:lnSpc>
                          <a:spcPct val="107000"/>
                        </a:lnSpc>
                        <a:spcBef>
                          <a:spcPts val="0"/>
                        </a:spcBef>
                        <a:spcAft>
                          <a:spcPts val="0"/>
                        </a:spcAft>
                        <a:buClr>
                          <a:schemeClr val="dk1"/>
                        </a:buClr>
                        <a:buSzPts val="1800"/>
                        <a:buFont typeface="Arial"/>
                        <a:buNone/>
                      </a:pPr>
                      <a:r>
                        <a:rPr lang="en-US" sz="1800" u="none" cap="none" strike="noStrike"/>
                        <a:t> </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year</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Mean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Deviation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Error Mean</a:t>
                      </a:r>
                      <a:endParaRPr b="1" sz="1800" u="none" cap="none" strike="noStrike">
                        <a:latin typeface="Calibri"/>
                        <a:ea typeface="Calibri"/>
                        <a:cs typeface="Calibri"/>
                        <a:sym typeface="Calibri"/>
                      </a:endParaRPr>
                    </a:p>
                  </a:txBody>
                  <a:tcPr marT="0" marB="0" marR="0" marL="0" anchor="ctr"/>
                </a:tc>
              </a:tr>
              <a:tr h="402200">
                <a:tc rowSpan="2">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employees</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2019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5352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2.46</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1.978</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.027</a:t>
                      </a:r>
                      <a:endParaRPr sz="1800" u="none" cap="none" strike="noStrike">
                        <a:latin typeface="Calibri"/>
                        <a:ea typeface="Calibri"/>
                        <a:cs typeface="Calibri"/>
                        <a:sym typeface="Calibri"/>
                      </a:endParaRPr>
                    </a:p>
                  </a:txBody>
                  <a:tcPr marT="0" marB="0" marR="0" marL="0" anchor="ctr"/>
                </a:tc>
              </a:tr>
              <a:tr h="433250">
                <a:tc vMerge="1"/>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2020</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5352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2.49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2.015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.028</a:t>
                      </a:r>
                      <a:endParaRPr sz="1800" u="none" cap="none" strike="noStrike">
                        <a:latin typeface="Calibri"/>
                        <a:ea typeface="Calibri"/>
                        <a:cs typeface="Calibri"/>
                        <a:sym typeface="Calibri"/>
                      </a:endParaRPr>
                    </a:p>
                  </a:txBody>
                  <a:tcPr marT="0" marB="0" marR="0" marL="0" anchor="ctr"/>
                </a:tc>
              </a:tr>
            </a:tbl>
          </a:graphicData>
        </a:graphic>
      </p:graphicFrame>
      <p:graphicFrame>
        <p:nvGraphicFramePr>
          <p:cNvPr id="177" name="Google Shape;177;p11"/>
          <p:cNvGraphicFramePr/>
          <p:nvPr/>
        </p:nvGraphicFramePr>
        <p:xfrm>
          <a:off x="725556" y="4524089"/>
          <a:ext cx="3000000" cy="3000000"/>
        </p:xfrm>
        <a:graphic>
          <a:graphicData uri="http://schemas.openxmlformats.org/drawingml/2006/table">
            <a:tbl>
              <a:tblPr>
                <a:noFill/>
                <a:tableStyleId>{45EEA0EA-A30F-43C2-9D7E-6F2D1F3D91F7}</a:tableStyleId>
              </a:tblPr>
              <a:tblGrid>
                <a:gridCol w="1780125"/>
                <a:gridCol w="1780125"/>
                <a:gridCol w="991500"/>
                <a:gridCol w="967300"/>
                <a:gridCol w="1158025"/>
                <a:gridCol w="1307875"/>
                <a:gridCol w="1035400"/>
                <a:gridCol w="1158025"/>
                <a:gridCol w="532725"/>
              </a:tblGrid>
              <a:tr h="258400">
                <a:tc gridSpan="2" rowSpan="3">
                  <a:txBody>
                    <a:bodyPr/>
                    <a:lstStyle/>
                    <a:p>
                      <a:pPr indent="0" lvl="0" marL="0" marR="0" rtl="0" algn="ctr">
                        <a:lnSpc>
                          <a:spcPct val="107000"/>
                        </a:lnSpc>
                        <a:spcBef>
                          <a:spcPts val="0"/>
                        </a:spcBef>
                        <a:spcAft>
                          <a:spcPts val="0"/>
                        </a:spcAft>
                        <a:buClr>
                          <a:schemeClr val="dk1"/>
                        </a:buClr>
                        <a:buSzPts val="2000"/>
                        <a:buFont typeface="Arial"/>
                        <a:buNone/>
                      </a:pPr>
                      <a:r>
                        <a:rPr lang="en-US" sz="2000" u="none" cap="none" strike="noStrike"/>
                        <a:t> </a:t>
                      </a:r>
                      <a:endParaRPr sz="1800" u="none" cap="none" strike="noStrike">
                        <a:latin typeface="Calibri"/>
                        <a:ea typeface="Calibri"/>
                        <a:cs typeface="Calibri"/>
                        <a:sym typeface="Calibri"/>
                      </a:endParaRPr>
                    </a:p>
                  </a:txBody>
                  <a:tcPr marT="0" marB="0" marR="0" marL="0" anchor="ctr"/>
                </a:tc>
                <a:tc rowSpan="3" hMerge="1"/>
                <a:tc gridSpan="7">
                  <a:txBody>
                    <a:bodyPr/>
                    <a:lstStyle/>
                    <a:p>
                      <a:pPr indent="0" lvl="0" marL="0" marR="0" rtl="0" algn="ctr">
                        <a:lnSpc>
                          <a:spcPct val="107000"/>
                        </a:lnSpc>
                        <a:spcBef>
                          <a:spcPts val="0"/>
                        </a:spcBef>
                        <a:spcAft>
                          <a:spcPts val="0"/>
                        </a:spcAft>
                        <a:buClr>
                          <a:schemeClr val="dk1"/>
                        </a:buClr>
                        <a:buSzPts val="1800"/>
                        <a:buFont typeface="Arial"/>
                        <a:buNone/>
                      </a:pPr>
                      <a:r>
                        <a:rPr lang="en-US" sz="1800" u="none" cap="none" strike="noStrike"/>
                        <a:t> </a:t>
                      </a:r>
                      <a:endParaRPr sz="1800" u="none" cap="none" strike="noStrike">
                        <a:latin typeface="Calibri"/>
                        <a:ea typeface="Calibri"/>
                        <a:cs typeface="Calibri"/>
                        <a:sym typeface="Calibri"/>
                      </a:endParaRPr>
                    </a:p>
                  </a:txBody>
                  <a:tcPr marT="0" marB="0" marR="0" marL="0" anchor="ctr"/>
                </a:tc>
                <a:tc hMerge="1"/>
                <a:tc hMerge="1"/>
                <a:tc hMerge="1"/>
                <a:tc hMerge="1"/>
                <a:tc hMerge="1"/>
                <a:tc hMerge="1"/>
              </a:tr>
              <a:tr h="462775">
                <a:tc gridSpan="2" vMerge="1"/>
                <a:tc hMerge="1" vMerge="1"/>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t</a:t>
                      </a:r>
                      <a:endParaRPr b="1" sz="18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df</a:t>
                      </a:r>
                      <a:endParaRPr b="1" sz="18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Sig. (2-tailed)</a:t>
                      </a:r>
                      <a:endParaRPr b="1" sz="18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Mean Difference</a:t>
                      </a:r>
                      <a:endParaRPr b="1" sz="18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Error Difference</a:t>
                      </a:r>
                      <a:endParaRPr b="1" sz="1800" u="none" cap="none" strike="noStrike">
                        <a:latin typeface="Calibri"/>
                        <a:ea typeface="Calibri"/>
                        <a:cs typeface="Calibri"/>
                        <a:sym typeface="Calibri"/>
                      </a:endParaRPr>
                    </a:p>
                  </a:txBody>
                  <a:tcPr marT="0" marB="0" marR="0" marL="0" anchor="ctr"/>
                </a:tc>
                <a:tc grid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95% Confidence Interval of the Difference</a:t>
                      </a:r>
                      <a:endParaRPr b="1" sz="1800" u="none" cap="none" strike="noStrike">
                        <a:latin typeface="Calibri"/>
                        <a:ea typeface="Calibri"/>
                        <a:cs typeface="Calibri"/>
                        <a:sym typeface="Calibri"/>
                      </a:endParaRPr>
                    </a:p>
                  </a:txBody>
                  <a:tcPr marT="0" marB="0" marR="0" marL="0" anchor="ctr"/>
                </a:tc>
                <a:tc hMerge="1"/>
              </a:tr>
              <a:tr h="222150">
                <a:tc gridSpan="2" vMerge="1"/>
                <a:tc hMerge="1" vMerge="1"/>
                <a:tc vMerge="1"/>
                <a:tc vMerge="1"/>
                <a:tc vMerge="1"/>
                <a:tc vMerge="1"/>
                <a:tc vMerge="1"/>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Lower</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Upper</a:t>
                      </a:r>
                      <a:endParaRPr b="1" sz="1800" u="none" cap="none" strike="noStrike">
                        <a:latin typeface="Calibri"/>
                        <a:ea typeface="Calibri"/>
                        <a:cs typeface="Calibri"/>
                        <a:sym typeface="Calibri"/>
                      </a:endParaRPr>
                    </a:p>
                  </a:txBody>
                  <a:tcPr marT="0" marB="0" marR="0" marL="0" anchor="ctr"/>
                </a:tc>
              </a:tr>
              <a:tr h="373000">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employees</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Equal variances assumed</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-.915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10702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.360</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-.035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.039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-.111</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.040</a:t>
                      </a:r>
                      <a:endParaRPr sz="1800" u="none" cap="none" strike="noStrike">
                        <a:latin typeface="Calibri"/>
                        <a:ea typeface="Calibri"/>
                        <a:cs typeface="Calibri"/>
                        <a:sym typeface="Calibri"/>
                      </a:endParaRPr>
                    </a:p>
                  </a:txBody>
                  <a:tcPr marT="0" marB="0" marR="0" marL="0" anchor="ctr"/>
                </a:tc>
              </a:tr>
              <a:tr h="373000">
                <a:tc vMerge="1"/>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Equal variances not assumed</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-.915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10698.376</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.360</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-.035</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.039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-.111</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.040</a:t>
                      </a:r>
                      <a:endParaRPr sz="1800" u="none" cap="none" strike="noStrike">
                        <a:latin typeface="Calibri"/>
                        <a:ea typeface="Calibri"/>
                        <a:cs typeface="Calibri"/>
                        <a:sym typeface="Calibri"/>
                      </a:endParaRPr>
                    </a:p>
                  </a:txBody>
                  <a:tcPr marT="0" marB="0" marR="0" marL="0"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nvSpPr>
        <p:spPr>
          <a:xfrm>
            <a:off x="520218" y="517448"/>
            <a:ext cx="11466300" cy="688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3200"/>
              <a:buFont typeface="Calibri"/>
              <a:buNone/>
            </a:pPr>
            <a:r>
              <a:rPr b="1" i="0" lang="en-US" sz="3200" u="none" cap="none" strike="noStrike">
                <a:solidFill>
                  <a:schemeClr val="dk1"/>
                </a:solidFill>
                <a:latin typeface="Calibri"/>
                <a:ea typeface="Calibri"/>
                <a:cs typeface="Calibri"/>
                <a:sym typeface="Calibri"/>
              </a:rPr>
              <a:t>Independent Sample T-Test Between Year and Purchase Expense</a:t>
            </a:r>
            <a:endParaRPr b="1" i="0" sz="4400" u="none" cap="none" strike="noStrike">
              <a:solidFill>
                <a:schemeClr val="dk1"/>
              </a:solidFill>
              <a:latin typeface="Calibri"/>
              <a:ea typeface="Calibri"/>
              <a:cs typeface="Calibri"/>
              <a:sym typeface="Calibri"/>
            </a:endParaRPr>
          </a:p>
        </p:txBody>
      </p:sp>
      <p:sp>
        <p:nvSpPr>
          <p:cNvPr id="183" name="Google Shape;183;p12"/>
          <p:cNvSpPr/>
          <p:nvPr/>
        </p:nvSpPr>
        <p:spPr>
          <a:xfrm>
            <a:off x="586406" y="1205948"/>
            <a:ext cx="11400111" cy="12002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Ho = The purchase expense in 2020 is greater than and equal to purchase expense in 2019</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H1 = The purchase expense in 2020 is less than purchase expense in 2019</a:t>
            </a:r>
            <a:endParaRPr b="0" i="0" sz="1400" u="none" cap="none" strike="noStrike">
              <a:solidFill>
                <a:srgbClr val="000000"/>
              </a:solidFill>
              <a:latin typeface="Arial"/>
              <a:ea typeface="Arial"/>
              <a:cs typeface="Arial"/>
              <a:sym typeface="Arial"/>
            </a:endParaRPr>
          </a:p>
        </p:txBody>
      </p:sp>
      <p:pic>
        <p:nvPicPr>
          <p:cNvPr id="184" name="Google Shape;184;p12"/>
          <p:cNvPicPr preferRelativeResize="0"/>
          <p:nvPr/>
        </p:nvPicPr>
        <p:blipFill rotWithShape="1">
          <a:blip r:embed="rId3">
            <a:alphaModFix/>
          </a:blip>
          <a:srcRect b="0" l="0" r="0" t="0"/>
          <a:stretch/>
        </p:blipFill>
        <p:spPr>
          <a:xfrm>
            <a:off x="9849505" y="1993136"/>
            <a:ext cx="2203200" cy="2203200"/>
          </a:xfrm>
          <a:prstGeom prst="rect">
            <a:avLst/>
          </a:prstGeom>
          <a:noFill/>
          <a:ln>
            <a:noFill/>
          </a:ln>
        </p:spPr>
      </p:pic>
      <p:graphicFrame>
        <p:nvGraphicFramePr>
          <p:cNvPr id="185" name="Google Shape;185;p12"/>
          <p:cNvGraphicFramePr/>
          <p:nvPr/>
        </p:nvGraphicFramePr>
        <p:xfrm>
          <a:off x="1558476" y="2815864"/>
          <a:ext cx="3000000" cy="3000000"/>
        </p:xfrm>
        <a:graphic>
          <a:graphicData uri="http://schemas.openxmlformats.org/drawingml/2006/table">
            <a:tbl>
              <a:tblPr>
                <a:noFill/>
                <a:tableStyleId>{45EEA0EA-A30F-43C2-9D7E-6F2D1F3D91F7}</a:tableStyleId>
              </a:tblPr>
              <a:tblGrid>
                <a:gridCol w="1924850"/>
                <a:gridCol w="1032100"/>
                <a:gridCol w="1032100"/>
                <a:gridCol w="1448425"/>
                <a:gridCol w="1481800"/>
                <a:gridCol w="1481800"/>
              </a:tblGrid>
              <a:tr h="513000">
                <a:tc gridSpan="6">
                  <a:txBody>
                    <a:bodyPr/>
                    <a:lstStyle/>
                    <a:p>
                      <a:pPr indent="0" lvl="0" marL="38100" marR="38100" rtl="0" algn="ctr">
                        <a:lnSpc>
                          <a:spcPct val="88888"/>
                        </a:lnSpc>
                        <a:spcBef>
                          <a:spcPts val="0"/>
                        </a:spcBef>
                        <a:spcAft>
                          <a:spcPts val="0"/>
                        </a:spcAft>
                        <a:buClr>
                          <a:schemeClr val="dk1"/>
                        </a:buClr>
                        <a:buSzPts val="1800"/>
                        <a:buFont typeface="Arial"/>
                        <a:buNone/>
                      </a:pPr>
                      <a:r>
                        <a:rPr b="1" lang="en-US" sz="1800" u="none" cap="none" strike="noStrike"/>
                        <a:t>Group Statistics</a:t>
                      </a:r>
                      <a:endParaRPr b="1" sz="1800" u="none" cap="none" strike="noStrike">
                        <a:latin typeface="Calibri"/>
                        <a:ea typeface="Calibri"/>
                        <a:cs typeface="Calibri"/>
                        <a:sym typeface="Calibri"/>
                      </a:endParaRPr>
                    </a:p>
                  </a:txBody>
                  <a:tcPr marT="0" marB="0" marR="0" marL="0" anchor="ctr"/>
                </a:tc>
                <a:tc hMerge="1"/>
                <a:tc hMerge="1"/>
                <a:tc hMerge="1"/>
                <a:tc hMerge="1"/>
                <a:tc hMerge="1"/>
              </a:tr>
              <a:tr h="264775">
                <a:tc>
                  <a:txBody>
                    <a:bodyPr/>
                    <a:lstStyle/>
                    <a:p>
                      <a:pPr indent="0" lvl="0" marL="0" marR="0" rtl="0" algn="ctr">
                        <a:lnSpc>
                          <a:spcPct val="107000"/>
                        </a:lnSpc>
                        <a:spcBef>
                          <a:spcPts val="0"/>
                        </a:spcBef>
                        <a:spcAft>
                          <a:spcPts val="0"/>
                        </a:spcAft>
                        <a:buClr>
                          <a:schemeClr val="dk1"/>
                        </a:buClr>
                        <a:buSzPts val="1800"/>
                        <a:buFont typeface="Arial"/>
                        <a:buNone/>
                      </a:pPr>
                      <a:r>
                        <a:rPr b="1" lang="en-US" sz="1800" u="none" cap="none" strike="noStrike"/>
                        <a:t> </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year</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Mean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Deviation</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Std. Error Mean</a:t>
                      </a:r>
                      <a:endParaRPr b="1" sz="1800" u="none" cap="none" strike="noStrike">
                        <a:latin typeface="Calibri"/>
                        <a:ea typeface="Calibri"/>
                        <a:cs typeface="Calibri"/>
                        <a:sym typeface="Calibri"/>
                      </a:endParaRPr>
                    </a:p>
                  </a:txBody>
                  <a:tcPr marT="0" marB="0" marR="0" marL="0" anchor="ctr"/>
                </a:tc>
              </a:tr>
              <a:tr h="276100">
                <a:tc rowSpan="2">
                  <a:txBody>
                    <a:bodyPr/>
                    <a:lstStyle/>
                    <a:p>
                      <a:pPr indent="0" lvl="0" marL="38100" marR="38100" rtl="0" algn="ctr">
                        <a:lnSpc>
                          <a:spcPct val="133333"/>
                        </a:lnSpc>
                        <a:spcBef>
                          <a:spcPts val="0"/>
                        </a:spcBef>
                        <a:spcAft>
                          <a:spcPts val="0"/>
                        </a:spcAft>
                        <a:buClr>
                          <a:schemeClr val="dk1"/>
                        </a:buClr>
                        <a:buSzPts val="1200"/>
                        <a:buFont typeface="Arial"/>
                        <a:buNone/>
                      </a:pPr>
                      <a:r>
                        <a:rPr b="1" lang="en-US" sz="1200" u="none" cap="none" strike="noStrike"/>
                        <a:t>purchase expense</a:t>
                      </a:r>
                      <a:endParaRPr b="1"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2019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2982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16.52</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23.538</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.431</a:t>
                      </a:r>
                      <a:endParaRPr sz="1800" u="none" cap="none" strike="noStrike">
                        <a:latin typeface="Calibri"/>
                        <a:ea typeface="Calibri"/>
                        <a:cs typeface="Calibri"/>
                        <a:sym typeface="Calibri"/>
                      </a:endParaRPr>
                    </a:p>
                  </a:txBody>
                  <a:tcPr marT="0" marB="0" marR="0" marL="0" anchor="ctr"/>
                </a:tc>
              </a:tr>
              <a:tr h="297875">
                <a:tc vMerge="1"/>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2020</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4169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16.87</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26.559</a:t>
                      </a:r>
                      <a:endParaRPr sz="18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33333"/>
                        </a:lnSpc>
                        <a:spcBef>
                          <a:spcPts val="0"/>
                        </a:spcBef>
                        <a:spcAft>
                          <a:spcPts val="0"/>
                        </a:spcAft>
                        <a:buClr>
                          <a:schemeClr val="dk1"/>
                        </a:buClr>
                        <a:buSzPts val="1200"/>
                        <a:buFont typeface="Arial"/>
                        <a:buNone/>
                      </a:pPr>
                      <a:r>
                        <a:rPr lang="en-US" sz="1200" u="none" cap="none" strike="noStrike"/>
                        <a:t>.411</a:t>
                      </a:r>
                      <a:endParaRPr sz="1800" u="none" cap="none" strike="noStrike">
                        <a:latin typeface="Calibri"/>
                        <a:ea typeface="Calibri"/>
                        <a:cs typeface="Calibri"/>
                        <a:sym typeface="Calibri"/>
                      </a:endParaRPr>
                    </a:p>
                  </a:txBody>
                  <a:tcPr marT="0" marB="0" marR="0" marL="0" anchor="ctr"/>
                </a:tc>
              </a:tr>
            </a:tbl>
          </a:graphicData>
        </a:graphic>
      </p:graphicFrame>
      <p:graphicFrame>
        <p:nvGraphicFramePr>
          <p:cNvPr id="186" name="Google Shape;186;p12"/>
          <p:cNvGraphicFramePr/>
          <p:nvPr/>
        </p:nvGraphicFramePr>
        <p:xfrm>
          <a:off x="814770" y="4384013"/>
          <a:ext cx="3000000" cy="3000000"/>
        </p:xfrm>
        <a:graphic>
          <a:graphicData uri="http://schemas.openxmlformats.org/drawingml/2006/table">
            <a:tbl>
              <a:tblPr>
                <a:noFill/>
                <a:tableStyleId>{45EEA0EA-A30F-43C2-9D7E-6F2D1F3D91F7}</a:tableStyleId>
              </a:tblPr>
              <a:tblGrid>
                <a:gridCol w="1906725"/>
                <a:gridCol w="1762450"/>
                <a:gridCol w="993100"/>
                <a:gridCol w="993100"/>
                <a:gridCol w="1072525"/>
                <a:gridCol w="1072525"/>
                <a:gridCol w="1072525"/>
                <a:gridCol w="1024425"/>
                <a:gridCol w="556125"/>
              </a:tblGrid>
              <a:tr h="205225">
                <a:tc gridSpan="2" rowSpan="3">
                  <a:txBody>
                    <a:bodyPr/>
                    <a:lstStyle/>
                    <a:p>
                      <a:pPr indent="0" lvl="0" marL="0" marR="0" rtl="0" algn="ctr">
                        <a:lnSpc>
                          <a:spcPct val="107000"/>
                        </a:lnSpc>
                        <a:spcBef>
                          <a:spcPts val="0"/>
                        </a:spcBef>
                        <a:spcAft>
                          <a:spcPts val="0"/>
                        </a:spcAft>
                        <a:buClr>
                          <a:schemeClr val="dk1"/>
                        </a:buClr>
                        <a:buSzPts val="1800"/>
                        <a:buFont typeface="Arial"/>
                        <a:buNone/>
                      </a:pPr>
                      <a:r>
                        <a:rPr lang="en-US" sz="1800" u="none" cap="none" strike="noStrike"/>
                        <a:t> </a:t>
                      </a:r>
                      <a:endParaRPr sz="1600" u="none" cap="none" strike="noStrike">
                        <a:latin typeface="Calibri"/>
                        <a:ea typeface="Calibri"/>
                        <a:cs typeface="Calibri"/>
                        <a:sym typeface="Calibri"/>
                      </a:endParaRPr>
                    </a:p>
                  </a:txBody>
                  <a:tcPr marT="0" marB="0" marR="0" marL="0" anchor="ctr"/>
                </a:tc>
                <a:tc rowSpan="3" hMerge="1"/>
                <a:tc gridSpan="7">
                  <a:txBody>
                    <a:bodyPr/>
                    <a:lstStyle/>
                    <a:p>
                      <a:pPr indent="0" lvl="0" marL="0" marR="0" rtl="0" algn="l">
                        <a:lnSpc>
                          <a:spcPct val="107000"/>
                        </a:lnSpc>
                        <a:spcBef>
                          <a:spcPts val="0"/>
                        </a:spcBef>
                        <a:spcAft>
                          <a:spcPts val="0"/>
                        </a:spcAft>
                        <a:buClr>
                          <a:schemeClr val="dk1"/>
                        </a:buClr>
                        <a:buSzPts val="1200"/>
                        <a:buFont typeface="Arial"/>
                        <a:buNone/>
                      </a:pPr>
                      <a:r>
                        <a:rPr lang="en-US" sz="1200" u="none" cap="none" strike="noStrike"/>
                        <a:t> </a:t>
                      </a:r>
                      <a:endParaRPr sz="1200" u="none" cap="none" strike="noStrike">
                        <a:latin typeface="Calibri"/>
                        <a:ea typeface="Calibri"/>
                        <a:cs typeface="Calibri"/>
                        <a:sym typeface="Calibri"/>
                      </a:endParaRPr>
                    </a:p>
                  </a:txBody>
                  <a:tcPr marT="0" marB="0" marR="0" marL="0" anchor="ctr"/>
                </a:tc>
                <a:tc hMerge="1"/>
                <a:tc hMerge="1"/>
                <a:tc hMerge="1"/>
                <a:tc hMerge="1"/>
                <a:tc hMerge="1"/>
                <a:tc hMerge="1"/>
              </a:tr>
              <a:tr h="624900">
                <a:tc gridSpan="2" vMerge="1"/>
                <a:tc hMerge="1" vMerge="1"/>
                <a:tc row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t</a:t>
                      </a:r>
                      <a:endParaRPr b="1" sz="16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df</a:t>
                      </a:r>
                      <a:endParaRPr b="1" sz="16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Sig. (2-tailed)</a:t>
                      </a:r>
                      <a:endParaRPr b="1" sz="16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Mean Difference</a:t>
                      </a:r>
                      <a:endParaRPr b="1" sz="1600" u="none" cap="none" strike="noStrike">
                        <a:latin typeface="Calibri"/>
                        <a:ea typeface="Calibri"/>
                        <a:cs typeface="Calibri"/>
                        <a:sym typeface="Calibri"/>
                      </a:endParaRPr>
                    </a:p>
                  </a:txBody>
                  <a:tcPr marT="0" marB="0" marR="0" marL="0" anchor="ctr"/>
                </a:tc>
                <a:tc row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Std. Error Difference</a:t>
                      </a:r>
                      <a:endParaRPr b="1" sz="1600" u="none" cap="none" strike="noStrike">
                        <a:latin typeface="Calibri"/>
                        <a:ea typeface="Calibri"/>
                        <a:cs typeface="Calibri"/>
                        <a:sym typeface="Calibri"/>
                      </a:endParaRPr>
                    </a:p>
                  </a:txBody>
                  <a:tcPr marT="0" marB="0" marR="0" marL="0" anchor="ctr"/>
                </a:tc>
                <a:tc gridSpan="2">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95% Confidence Interval of the Difference</a:t>
                      </a:r>
                      <a:endParaRPr b="1" sz="1600" u="none" cap="none" strike="noStrike">
                        <a:latin typeface="Calibri"/>
                        <a:ea typeface="Calibri"/>
                        <a:cs typeface="Calibri"/>
                        <a:sym typeface="Calibri"/>
                      </a:endParaRPr>
                    </a:p>
                  </a:txBody>
                  <a:tcPr marT="0" marB="0" marR="0" marL="0" anchor="ctr"/>
                </a:tc>
                <a:tc hMerge="1"/>
              </a:tr>
              <a:tr h="266675">
                <a:tc gridSpan="2" vMerge="1"/>
                <a:tc hMerge="1" vMerge="1"/>
                <a:tc vMerge="1"/>
                <a:tc vMerge="1"/>
                <a:tc vMerge="1"/>
                <a:tc vMerge="1"/>
                <a:tc vMerge="1"/>
                <a:tc>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Lower</a:t>
                      </a:r>
                      <a:endParaRPr b="1"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Upper</a:t>
                      </a:r>
                      <a:endParaRPr b="1" sz="1600" u="none" cap="none" strike="noStrike">
                        <a:latin typeface="Calibri"/>
                        <a:ea typeface="Calibri"/>
                        <a:cs typeface="Calibri"/>
                        <a:sym typeface="Calibri"/>
                      </a:endParaRPr>
                    </a:p>
                  </a:txBody>
                  <a:tcPr marT="0" marB="0" marR="0" marL="0" anchor="ctr"/>
                </a:tc>
              </a:tr>
              <a:tr h="413825">
                <a:tc rowSpan="2">
                  <a:txBody>
                    <a:bodyPr/>
                    <a:lstStyle/>
                    <a:p>
                      <a:pPr indent="-19050" lvl="0" marL="57150" marR="38100" rtl="0" algn="ctr">
                        <a:lnSpc>
                          <a:spcPct val="145454"/>
                        </a:lnSpc>
                        <a:spcBef>
                          <a:spcPts val="0"/>
                        </a:spcBef>
                        <a:spcAft>
                          <a:spcPts val="0"/>
                        </a:spcAft>
                        <a:buClr>
                          <a:schemeClr val="dk1"/>
                        </a:buClr>
                        <a:buSzPts val="1100"/>
                        <a:buFont typeface="Arial"/>
                        <a:buNone/>
                      </a:pPr>
                      <a:r>
                        <a:rPr b="1" lang="en-US" sz="1100" u="none" cap="none" strike="noStrike"/>
                        <a:t> </a:t>
                      </a:r>
                      <a:endParaRPr b="1" sz="1600" u="none" cap="none" strike="noStrike"/>
                    </a:p>
                    <a:p>
                      <a:pPr indent="-19050" lvl="0" marL="57150" marR="38100" rtl="0" algn="ctr">
                        <a:lnSpc>
                          <a:spcPct val="145454"/>
                        </a:lnSpc>
                        <a:spcBef>
                          <a:spcPts val="0"/>
                        </a:spcBef>
                        <a:spcAft>
                          <a:spcPts val="0"/>
                        </a:spcAft>
                        <a:buClr>
                          <a:schemeClr val="dk1"/>
                        </a:buClr>
                        <a:buSzPts val="1100"/>
                        <a:buFont typeface="Arial"/>
                        <a:buNone/>
                      </a:pPr>
                      <a:r>
                        <a:rPr b="1" lang="en-US" sz="1100" u="none" cap="none" strike="noStrike"/>
                        <a:t>purchase expense</a:t>
                      </a:r>
                      <a:endParaRPr b="1"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Equal variances assumed</a:t>
                      </a:r>
                      <a:endParaRPr b="1"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-.575</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7149</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.565</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-.349</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.608</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-1.541</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.842</a:t>
                      </a:r>
                      <a:endParaRPr sz="1600" u="none" cap="none" strike="noStrike">
                        <a:latin typeface="Calibri"/>
                        <a:ea typeface="Calibri"/>
                        <a:cs typeface="Calibri"/>
                        <a:sym typeface="Calibri"/>
                      </a:endParaRPr>
                    </a:p>
                  </a:txBody>
                  <a:tcPr marT="0" marB="0" marR="0" marL="0" anchor="ctr"/>
                </a:tc>
              </a:tr>
              <a:tr h="323250">
                <a:tc vMerge="1"/>
                <a:tc>
                  <a:txBody>
                    <a:bodyPr/>
                    <a:lstStyle/>
                    <a:p>
                      <a:pPr indent="0" lvl="0" marL="38100" marR="38100" rtl="0" algn="ctr">
                        <a:lnSpc>
                          <a:spcPct val="145454"/>
                        </a:lnSpc>
                        <a:spcBef>
                          <a:spcPts val="0"/>
                        </a:spcBef>
                        <a:spcAft>
                          <a:spcPts val="0"/>
                        </a:spcAft>
                        <a:buClr>
                          <a:schemeClr val="dk1"/>
                        </a:buClr>
                        <a:buSzPts val="1100"/>
                        <a:buFont typeface="Arial"/>
                        <a:buNone/>
                      </a:pPr>
                      <a:r>
                        <a:rPr b="1" lang="en-US" sz="1100" u="none" cap="none" strike="noStrike"/>
                        <a:t>Equal variances not assumed</a:t>
                      </a:r>
                      <a:endParaRPr b="1"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-.586</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6830.944</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.558</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-.349</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.596</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-1.517</a:t>
                      </a:r>
                      <a:endParaRPr sz="1600" u="none" cap="none" strike="noStrike">
                        <a:latin typeface="Calibri"/>
                        <a:ea typeface="Calibri"/>
                        <a:cs typeface="Calibri"/>
                        <a:sym typeface="Calibri"/>
                      </a:endParaRPr>
                    </a:p>
                  </a:txBody>
                  <a:tcPr marT="0" marB="0" marR="0" marL="0" anchor="ctr"/>
                </a:tc>
                <a:tc>
                  <a:txBody>
                    <a:bodyPr/>
                    <a:lstStyle/>
                    <a:p>
                      <a:pPr indent="0" lvl="0" marL="38100" marR="38100" rtl="0" algn="ctr">
                        <a:lnSpc>
                          <a:spcPct val="145454"/>
                        </a:lnSpc>
                        <a:spcBef>
                          <a:spcPts val="0"/>
                        </a:spcBef>
                        <a:spcAft>
                          <a:spcPts val="0"/>
                        </a:spcAft>
                        <a:buClr>
                          <a:schemeClr val="dk1"/>
                        </a:buClr>
                        <a:buSzPts val="1100"/>
                        <a:buFont typeface="Arial"/>
                        <a:buNone/>
                      </a:pPr>
                      <a:r>
                        <a:rPr lang="en-US" sz="1100" u="none" cap="none" strike="noStrike"/>
                        <a:t>.819</a:t>
                      </a:r>
                      <a:endParaRPr sz="1600" u="none" cap="none" strike="noStrike">
                        <a:latin typeface="Calibri"/>
                        <a:ea typeface="Calibri"/>
                        <a:cs typeface="Calibri"/>
                        <a:sym typeface="Calibri"/>
                      </a:endParaRPr>
                    </a:p>
                  </a:txBody>
                  <a:tcPr marT="0" marB="0" marR="0" marL="0"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4"/>
          <p:cNvSpPr txBox="1"/>
          <p:nvPr>
            <p:ph type="title"/>
          </p:nvPr>
        </p:nvSpPr>
        <p:spPr>
          <a:xfrm>
            <a:off x="3641134" y="403432"/>
            <a:ext cx="4752239" cy="73653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Cross Tabulation</a:t>
            </a:r>
            <a:endParaRPr b="1"/>
          </a:p>
        </p:txBody>
      </p:sp>
      <p:sp>
        <p:nvSpPr>
          <p:cNvPr id="192" name="Google Shape;192;p14"/>
          <p:cNvSpPr txBox="1"/>
          <p:nvPr>
            <p:ph idx="1" type="body"/>
          </p:nvPr>
        </p:nvSpPr>
        <p:spPr>
          <a:xfrm>
            <a:off x="665922" y="1139964"/>
            <a:ext cx="11181521" cy="143441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Arial"/>
              <a:buNone/>
            </a:pPr>
            <a:r>
              <a:rPr b="1" lang="en-US" sz="2800"/>
              <a:t>Cross</a:t>
            </a:r>
            <a:r>
              <a:rPr lang="en-US" sz="2800"/>
              <a:t> tabulations enable you to examine relationships within the data that might not be readily apparent when analyzing total data collected.</a:t>
            </a:r>
            <a:endParaRPr sz="2800"/>
          </a:p>
        </p:txBody>
      </p:sp>
      <p:pic>
        <p:nvPicPr>
          <p:cNvPr id="193" name="Google Shape;193;p14"/>
          <p:cNvPicPr preferRelativeResize="0"/>
          <p:nvPr/>
        </p:nvPicPr>
        <p:blipFill rotWithShape="1">
          <a:blip r:embed="rId3">
            <a:alphaModFix/>
          </a:blip>
          <a:srcRect b="0" l="0" r="0" t="0"/>
          <a:stretch/>
        </p:blipFill>
        <p:spPr>
          <a:xfrm>
            <a:off x="2803674" y="2574374"/>
            <a:ext cx="6626929" cy="379684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5"/>
          <p:cNvSpPr txBox="1"/>
          <p:nvPr>
            <p:ph type="title"/>
          </p:nvPr>
        </p:nvSpPr>
        <p:spPr>
          <a:xfrm>
            <a:off x="2256776" y="436729"/>
            <a:ext cx="7610556" cy="84616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EXPERIMENT &amp; ANALYSIS</a:t>
            </a:r>
            <a:endParaRPr/>
          </a:p>
        </p:txBody>
      </p:sp>
      <p:sp>
        <p:nvSpPr>
          <p:cNvPr id="199" name="Google Shape;199;p15"/>
          <p:cNvSpPr/>
          <p:nvPr/>
        </p:nvSpPr>
        <p:spPr>
          <a:xfrm>
            <a:off x="622852" y="1690688"/>
            <a:ext cx="9568070" cy="22006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33333"/>
                </a:solidFill>
                <a:latin typeface="Arial"/>
                <a:ea typeface="Arial"/>
                <a:cs typeface="Arial"/>
                <a:sym typeface="Arial"/>
              </a:rPr>
              <a:t>DURING PEAK AND OFF-PEAK TIME COVID-19</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333333"/>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Workforce Comparison</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333333"/>
              </a:buClr>
              <a:buSzPts val="1800"/>
              <a:buFont typeface="Noto Sans Symbols"/>
              <a:buChar char="❖"/>
            </a:pPr>
            <a:r>
              <a:rPr b="0" i="0" lang="en-US" sz="1800" u="none" cap="none" strike="noStrike">
                <a:solidFill>
                  <a:srgbClr val="333333"/>
                </a:solidFill>
                <a:latin typeface="Arial"/>
                <a:ea typeface="Arial"/>
                <a:cs typeface="Arial"/>
                <a:sym typeface="Arial"/>
              </a:rPr>
              <a:t>Revenue Comparison</a:t>
            </a:r>
            <a:endParaRPr b="0" i="0" sz="1800" u="none" cap="none" strike="noStrike">
              <a:solidFill>
                <a:schemeClr val="dk1"/>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800"/>
              <a:buFont typeface="Noto Sans Symbols"/>
              <a:buChar char="❖"/>
            </a:pPr>
            <a:r>
              <a:rPr b="0" i="0" lang="en-US" sz="1800" u="none" cap="none" strike="noStrike">
                <a:solidFill>
                  <a:srgbClr val="333333"/>
                </a:solidFill>
                <a:latin typeface="Arial"/>
                <a:ea typeface="Arial"/>
                <a:cs typeface="Arial"/>
                <a:sym typeface="Arial"/>
              </a:rPr>
              <a:t>Repair Industry Expenses Comparison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0" name="Google Shape;200;p15"/>
          <p:cNvPicPr preferRelativeResize="0"/>
          <p:nvPr/>
        </p:nvPicPr>
        <p:blipFill rotWithShape="1">
          <a:blip r:embed="rId3">
            <a:alphaModFix/>
          </a:blip>
          <a:srcRect b="0" l="0" r="0" t="0"/>
          <a:stretch/>
        </p:blipFill>
        <p:spPr>
          <a:xfrm>
            <a:off x="7539404" y="1165487"/>
            <a:ext cx="2856621" cy="2856621"/>
          </a:xfrm>
          <a:prstGeom prst="rect">
            <a:avLst/>
          </a:prstGeom>
          <a:noFill/>
          <a:ln>
            <a:noFill/>
          </a:ln>
        </p:spPr>
      </p:pic>
      <p:graphicFrame>
        <p:nvGraphicFramePr>
          <p:cNvPr id="201" name="Google Shape;201;p15"/>
          <p:cNvGraphicFramePr/>
          <p:nvPr/>
        </p:nvGraphicFramePr>
        <p:xfrm>
          <a:off x="1613983" y="4020605"/>
          <a:ext cx="3000000" cy="3000000"/>
        </p:xfrm>
        <a:graphic>
          <a:graphicData uri="http://schemas.openxmlformats.org/drawingml/2006/table">
            <a:tbl>
              <a:tblPr bandRow="1" firstCol="1" firstRow="1">
                <a:noFill/>
                <a:tableStyleId>{45EEA0EA-A30F-43C2-9D7E-6F2D1F3D91F7}</a:tableStyleId>
              </a:tblPr>
              <a:tblGrid>
                <a:gridCol w="682750"/>
                <a:gridCol w="1307475"/>
                <a:gridCol w="1475650"/>
                <a:gridCol w="1799375"/>
                <a:gridCol w="1395775"/>
                <a:gridCol w="2303025"/>
              </a:tblGrid>
              <a:tr h="499500">
                <a:tc gridSpan="6">
                  <a:txBody>
                    <a:bodyPr/>
                    <a:lstStyle/>
                    <a:p>
                      <a:pPr indent="0" lvl="0" marL="0" marR="0" rtl="0" algn="ctr">
                        <a:lnSpc>
                          <a:spcPct val="100000"/>
                        </a:lnSpc>
                        <a:spcBef>
                          <a:spcPts val="0"/>
                        </a:spcBef>
                        <a:spcAft>
                          <a:spcPts val="0"/>
                        </a:spcAft>
                        <a:buClr>
                          <a:schemeClr val="dk1"/>
                        </a:buClr>
                        <a:buSzPts val="2000"/>
                        <a:buFont typeface="Arial"/>
                        <a:buNone/>
                      </a:pPr>
                      <a:r>
                        <a:rPr b="1" lang="en-US" sz="2000" u="none" cap="none" strike="noStrike"/>
                        <a:t>Yearly Comparison Table</a:t>
                      </a:r>
                      <a:endParaRPr b="1" sz="1200" u="none" cap="none" strike="noStrike">
                        <a:latin typeface="Calibri"/>
                        <a:ea typeface="Calibri"/>
                        <a:cs typeface="Calibri"/>
                        <a:sym typeface="Calibri"/>
                      </a:endParaRPr>
                    </a:p>
                  </a:txBody>
                  <a:tcPr marT="0" marB="0" marR="68575" marL="68575" anchor="ctr"/>
                </a:tc>
                <a:tc hMerge="1"/>
                <a:tc hMerge="1"/>
                <a:tc hMerge="1"/>
                <a:tc hMerge="1"/>
                <a:tc hMerge="1"/>
              </a:tr>
              <a:tr h="499500">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Sr.No</a:t>
                      </a:r>
                      <a:endParaRPr b="1" sz="20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Year</a:t>
                      </a:r>
                      <a:endParaRPr b="1" sz="20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Employees</a:t>
                      </a:r>
                      <a:endParaRPr b="1" sz="20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Purchase Expense</a:t>
                      </a:r>
                      <a:endParaRPr b="1" sz="20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Revenue</a:t>
                      </a:r>
                      <a:endParaRPr b="1" sz="20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1" lang="en-US" sz="1600" u="none" cap="none" strike="noStrike"/>
                        <a:t>Result</a:t>
                      </a:r>
                      <a:endParaRPr b="1" sz="2000" u="none" cap="none" strike="noStrike">
                        <a:latin typeface="Calibri"/>
                        <a:ea typeface="Calibri"/>
                        <a:cs typeface="Calibri"/>
                        <a:sym typeface="Calibri"/>
                      </a:endParaRPr>
                    </a:p>
                  </a:txBody>
                  <a:tcPr marT="0" marB="0" marR="68575" marL="68575" anchor="ctr"/>
                </a:tc>
              </a:tr>
              <a:tr h="571825">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1</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2019</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13152</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49268</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1449192626</a:t>
                      </a:r>
                      <a:endParaRPr b="0" sz="1600" u="none" cap="none" strike="noStrike">
                        <a:latin typeface="Calibri"/>
                        <a:ea typeface="Calibri"/>
                        <a:cs typeface="Calibri"/>
                        <a:sym typeface="Calibri"/>
                      </a:endParaRPr>
                    </a:p>
                  </a:txBody>
                  <a:tcPr marT="0" marB="0" marR="68575" marL="68575" anchor="ctr"/>
                </a:tc>
                <a:tc rowSpan="2">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After Comparing Yearly data we conclude Covid-19 is a loss year in each term as compared to 2020.</a:t>
                      </a:r>
                      <a:endParaRPr b="0" sz="1600" u="none" cap="none" strike="noStrike">
                        <a:latin typeface="Calibri"/>
                        <a:ea typeface="Calibri"/>
                        <a:cs typeface="Calibri"/>
                        <a:sym typeface="Calibri"/>
                      </a:endParaRPr>
                    </a:p>
                  </a:txBody>
                  <a:tcPr marT="0" marB="0" marR="68575" marL="68575" anchor="ctr"/>
                </a:tc>
              </a:tr>
              <a:tr h="545450">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2</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2020</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13341</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70336</a:t>
                      </a:r>
                      <a:endParaRPr b="0" sz="16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600"/>
                        <a:buFont typeface="Arial"/>
                        <a:buNone/>
                      </a:pPr>
                      <a:r>
                        <a:rPr b="0" lang="en-US" sz="1600" u="none" cap="none" strike="noStrike"/>
                        <a:t>1544398168</a:t>
                      </a:r>
                      <a:endParaRPr b="0" sz="1600" u="none" cap="none" strike="noStrike">
                        <a:latin typeface="Calibri"/>
                        <a:ea typeface="Calibri"/>
                        <a:cs typeface="Calibri"/>
                        <a:sym typeface="Calibri"/>
                      </a:endParaRPr>
                    </a:p>
                  </a:txBody>
                  <a:tcPr marT="0" marB="0" marR="68575" marL="68575" anchor="ctr"/>
                </a:tc>
                <a:tc v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2622024" y="283239"/>
            <a:ext cx="7830272" cy="105424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2"/>
              </a:buClr>
              <a:buSzPts val="4400"/>
              <a:buFont typeface="Arial"/>
              <a:buNone/>
            </a:pPr>
            <a:r>
              <a:rPr lang="en-US"/>
              <a:t>RESULTS &amp; CONCLUSION</a:t>
            </a:r>
            <a:endParaRPr/>
          </a:p>
        </p:txBody>
      </p:sp>
      <p:pic>
        <p:nvPicPr>
          <p:cNvPr id="207" name="Google Shape;207;p19"/>
          <p:cNvPicPr preferRelativeResize="0"/>
          <p:nvPr/>
        </p:nvPicPr>
        <p:blipFill rotWithShape="1">
          <a:blip r:embed="rId3">
            <a:alphaModFix/>
          </a:blip>
          <a:srcRect b="0" l="0" r="0" t="0"/>
          <a:stretch/>
        </p:blipFill>
        <p:spPr>
          <a:xfrm>
            <a:off x="5260643" y="2818382"/>
            <a:ext cx="6435488" cy="3641132"/>
          </a:xfrm>
          <a:prstGeom prst="ellipse">
            <a:avLst/>
          </a:prstGeom>
          <a:noFill/>
          <a:ln>
            <a:noFill/>
          </a:ln>
        </p:spPr>
      </p:pic>
      <p:sp>
        <p:nvSpPr>
          <p:cNvPr id="208" name="Google Shape;208;p19"/>
          <p:cNvSpPr txBox="1"/>
          <p:nvPr>
            <p:ph idx="1" type="body"/>
          </p:nvPr>
        </p:nvSpPr>
        <p:spPr>
          <a:xfrm>
            <a:off x="428769" y="1337481"/>
            <a:ext cx="11417488" cy="3712192"/>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1000"/>
              </a:spcBef>
              <a:spcAft>
                <a:spcPts val="0"/>
              </a:spcAft>
              <a:buClr>
                <a:schemeClr val="dk1"/>
              </a:buClr>
              <a:buSzPts val="1800"/>
              <a:buFont typeface="Arial"/>
              <a:buNone/>
            </a:pPr>
            <a:r>
              <a:rPr lang="en-US" sz="1900"/>
              <a:t>In this paper, we learn about COVID-19 impacts on small and medium size repairing business all through the world.</a:t>
            </a:r>
            <a:endParaRPr sz="1900"/>
          </a:p>
          <a:p>
            <a:pPr indent="0" lvl="0" marL="0" rtl="0" algn="just">
              <a:lnSpc>
                <a:spcPct val="100000"/>
              </a:lnSpc>
              <a:spcBef>
                <a:spcPts val="1000"/>
              </a:spcBef>
              <a:spcAft>
                <a:spcPts val="0"/>
              </a:spcAft>
              <a:buClr>
                <a:schemeClr val="dk1"/>
              </a:buClr>
              <a:buSzPts val="1800"/>
              <a:buFont typeface="Arial"/>
              <a:buNone/>
            </a:pPr>
            <a:r>
              <a:t/>
            </a:r>
            <a:endParaRPr sz="1900"/>
          </a:p>
          <a:p>
            <a:pPr indent="-349250" lvl="0" marL="457200" rtl="0" algn="just">
              <a:lnSpc>
                <a:spcPct val="150000"/>
              </a:lnSpc>
              <a:spcBef>
                <a:spcPts val="1000"/>
              </a:spcBef>
              <a:spcAft>
                <a:spcPts val="0"/>
              </a:spcAft>
              <a:buSzPts val="1900"/>
              <a:buChar char="❖"/>
            </a:pPr>
            <a:r>
              <a:rPr lang="en-US" sz="1900"/>
              <a:t>Small and medium size business revenue increase in 2020 as contrast with 2019</a:t>
            </a:r>
            <a:endParaRPr sz="3300"/>
          </a:p>
          <a:p>
            <a:pPr indent="-349250" lvl="0" marL="457200" rtl="0" algn="just">
              <a:lnSpc>
                <a:spcPct val="150000"/>
              </a:lnSpc>
              <a:spcBef>
                <a:spcPts val="0"/>
              </a:spcBef>
              <a:spcAft>
                <a:spcPts val="0"/>
              </a:spcAft>
              <a:buSzPts val="1900"/>
              <a:buChar char="❖"/>
            </a:pPr>
            <a:r>
              <a:rPr lang="en-US" sz="1900"/>
              <a:t>This increase tell us that the employee’s jobs straightforwardly connected with repair jobs and more open opportunities in pandemic. </a:t>
            </a:r>
            <a:endParaRPr sz="1900"/>
          </a:p>
          <a:p>
            <a:pPr indent="-349250" lvl="0" marL="457200" rtl="0" algn="just">
              <a:lnSpc>
                <a:spcPct val="150000"/>
              </a:lnSpc>
              <a:spcBef>
                <a:spcPts val="0"/>
              </a:spcBef>
              <a:spcAft>
                <a:spcPts val="0"/>
              </a:spcAft>
              <a:buSzPts val="1900"/>
              <a:buChar char="❖"/>
            </a:pPr>
            <a:r>
              <a:rPr lang="en-US" sz="1900"/>
              <a:t> In T-test of repair industry expenses comparison we find that the small and medium size business cost of purchases increases in 2020 as compare to 2019.</a:t>
            </a:r>
            <a:endParaRPr sz="3300"/>
          </a:p>
          <a:p>
            <a:pPr indent="-349250" lvl="0" marL="457200" rtl="0" algn="just">
              <a:lnSpc>
                <a:spcPct val="150000"/>
              </a:lnSpc>
              <a:spcBef>
                <a:spcPts val="0"/>
              </a:spcBef>
              <a:spcAft>
                <a:spcPts val="0"/>
              </a:spcAft>
              <a:buSzPts val="1900"/>
              <a:buChar char="❖"/>
            </a:pPr>
            <a:r>
              <a:rPr lang="en-US" sz="1900"/>
              <a:t>This increase tell us that the demand and supplies needs directly associated with repair jobs to run business.</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8"/>
          <p:cNvPicPr preferRelativeResize="0"/>
          <p:nvPr/>
        </p:nvPicPr>
        <p:blipFill rotWithShape="1">
          <a:blip r:embed="rId3">
            <a:alphaModFix/>
          </a:blip>
          <a:srcRect b="0" l="0" r="0" t="0"/>
          <a:stretch/>
        </p:blipFill>
        <p:spPr>
          <a:xfrm>
            <a:off x="3048000" y="971976"/>
            <a:ext cx="6792036" cy="4457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906438" y="2374710"/>
            <a:ext cx="8879007" cy="3070747"/>
          </a:xfrm>
          <a:prstGeom prst="rect">
            <a:avLst/>
          </a:prstGeom>
          <a:noFill/>
          <a:ln>
            <a:noFill/>
          </a:ln>
        </p:spPr>
        <p:txBody>
          <a:bodyPr anchorCtr="0" anchor="t" bIns="45700" lIns="91425" spcFirstLastPara="1" rIns="91425" wrap="square" tIns="45700">
            <a:normAutofit/>
          </a:bodyPr>
          <a:lstStyle/>
          <a:p>
            <a:pPr indent="-406400" lvl="0" marL="457200" marR="0" rtl="0" algn="l">
              <a:lnSpc>
                <a:spcPct val="200000"/>
              </a:lnSpc>
              <a:spcBef>
                <a:spcPts val="1000"/>
              </a:spcBef>
              <a:spcAft>
                <a:spcPts val="0"/>
              </a:spcAft>
              <a:buSzPts val="2800"/>
              <a:buFont typeface="Calibri"/>
              <a:buChar char="➢"/>
            </a:pPr>
            <a:r>
              <a:rPr b="0" i="0" lang="en-US" sz="2800" u="none" cap="none" strike="noStrike">
                <a:solidFill>
                  <a:schemeClr val="dk1"/>
                </a:solidFill>
                <a:latin typeface="Calibri"/>
                <a:ea typeface="Calibri"/>
                <a:cs typeface="Calibri"/>
                <a:sym typeface="Calibri"/>
              </a:rPr>
              <a:t>Arslan Afzal			</a:t>
            </a:r>
            <a:r>
              <a:rPr lang="en-US" sz="2800">
                <a:latin typeface="Calibri"/>
                <a:ea typeface="Calibri"/>
                <a:cs typeface="Calibri"/>
                <a:sym typeface="Calibri"/>
              </a:rPr>
              <a:t> </a:t>
            </a:r>
            <a:r>
              <a:rPr b="0" i="0" lang="en-US" sz="2800" u="none" cap="none" strike="noStrike">
                <a:solidFill>
                  <a:schemeClr val="dk1"/>
                </a:solidFill>
                <a:latin typeface="Calibri"/>
                <a:ea typeface="Calibri"/>
                <a:cs typeface="Calibri"/>
                <a:sym typeface="Calibri"/>
              </a:rPr>
              <a:t>(MSDS20035)</a:t>
            </a:r>
            <a:endParaRPr/>
          </a:p>
          <a:p>
            <a:pPr indent="-406400" lvl="0" marL="457200" marR="0" rtl="0" algn="l">
              <a:lnSpc>
                <a:spcPct val="2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Ahmad Nawaz 	 	 (MSDS20093)</a:t>
            </a:r>
            <a:endParaRPr/>
          </a:p>
          <a:p>
            <a:pPr indent="-406400" lvl="0" marL="457200" marR="0" rtl="0" algn="l">
              <a:lnSpc>
                <a:spcPct val="2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Muhammad Uzair	 (MSDS20053)</a:t>
            </a:r>
            <a:endParaRPr/>
          </a:p>
        </p:txBody>
      </p:sp>
      <p:pic>
        <p:nvPicPr>
          <p:cNvPr id="90" name="Google Shape;90;p17"/>
          <p:cNvPicPr preferRelativeResize="0"/>
          <p:nvPr/>
        </p:nvPicPr>
        <p:blipFill rotWithShape="1">
          <a:blip r:embed="rId3">
            <a:alphaModFix/>
          </a:blip>
          <a:srcRect b="0" l="0" r="0" t="0"/>
          <a:stretch/>
        </p:blipFill>
        <p:spPr>
          <a:xfrm>
            <a:off x="7088071" y="1149359"/>
            <a:ext cx="4089445" cy="3067084"/>
          </a:xfrm>
          <a:prstGeom prst="rect">
            <a:avLst/>
          </a:prstGeom>
          <a:noFill/>
          <a:ln>
            <a:noFill/>
          </a:ln>
        </p:spPr>
      </p:pic>
      <p:sp>
        <p:nvSpPr>
          <p:cNvPr id="91" name="Google Shape;91;p17"/>
          <p:cNvSpPr/>
          <p:nvPr/>
        </p:nvSpPr>
        <p:spPr>
          <a:xfrm>
            <a:off x="906438" y="1149359"/>
            <a:ext cx="397244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GROUP MEMBERS</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2520286" y="506650"/>
            <a:ext cx="6473589"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sz="3959"/>
              <a:t>PROBLEM STATEMENT</a:t>
            </a:r>
            <a:endParaRPr b="1" sz="3959"/>
          </a:p>
        </p:txBody>
      </p:sp>
      <p:sp>
        <p:nvSpPr>
          <p:cNvPr id="97" name="Google Shape;97;p2"/>
          <p:cNvSpPr/>
          <p:nvPr/>
        </p:nvSpPr>
        <p:spPr>
          <a:xfrm>
            <a:off x="838200" y="2139723"/>
            <a:ext cx="105156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statistical analysis on repair industry trend in the form of jobs, revenue, demand and supplies impacted due to covid-19 as compared to normal days. </a:t>
            </a:r>
            <a:endParaRPr b="0" i="0" sz="2400" u="none" cap="none" strike="noStrike">
              <a:solidFill>
                <a:schemeClr val="dk1"/>
              </a:solidFill>
              <a:latin typeface="Calibri"/>
              <a:ea typeface="Calibri"/>
              <a:cs typeface="Calibri"/>
              <a:sym typeface="Calibri"/>
            </a:endParaRPr>
          </a:p>
        </p:txBody>
      </p:sp>
      <p:pic>
        <p:nvPicPr>
          <p:cNvPr id="98" name="Google Shape;98;p2"/>
          <p:cNvPicPr preferRelativeResize="0"/>
          <p:nvPr/>
        </p:nvPicPr>
        <p:blipFill rotWithShape="1">
          <a:blip r:embed="rId3">
            <a:alphaModFix/>
          </a:blip>
          <a:srcRect b="0" l="0" r="0" t="0"/>
          <a:stretch/>
        </p:blipFill>
        <p:spPr>
          <a:xfrm>
            <a:off x="8709973" y="3246988"/>
            <a:ext cx="2876976" cy="29417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3693994" y="479354"/>
            <a:ext cx="5081516"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INTRODUCTION</a:t>
            </a:r>
            <a:endParaRPr b="1"/>
          </a:p>
        </p:txBody>
      </p:sp>
      <p:sp>
        <p:nvSpPr>
          <p:cNvPr id="104" name="Google Shape;104;p3"/>
          <p:cNvSpPr/>
          <p:nvPr/>
        </p:nvSpPr>
        <p:spPr>
          <a:xfrm>
            <a:off x="675860" y="1833852"/>
            <a:ext cx="10522227" cy="335906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outbreak of coronavirus disease (COVID-19) has severely affected national and global economies. We have an independent data </a:t>
            </a:r>
            <a:r>
              <a:rPr b="1" i="0" lang="en-US" sz="2400" u="none" cap="none" strike="noStrike">
                <a:solidFill>
                  <a:schemeClr val="dk1"/>
                </a:solidFill>
                <a:latin typeface="Calibri"/>
                <a:ea typeface="Calibri"/>
                <a:cs typeface="Calibri"/>
                <a:sym typeface="Calibri"/>
              </a:rPr>
              <a:t>yearly base in two groups 2019 and 2020 </a:t>
            </a:r>
            <a:r>
              <a:rPr b="0" i="0" lang="en-US" sz="2400" u="none" cap="none" strike="noStrike">
                <a:solidFill>
                  <a:schemeClr val="dk1"/>
                </a:solidFill>
                <a:latin typeface="Calibri"/>
                <a:ea typeface="Calibri"/>
                <a:cs typeface="Calibri"/>
                <a:sym typeface="Calibri"/>
              </a:rPr>
              <a:t>with insight attributes </a:t>
            </a:r>
            <a:r>
              <a:rPr b="1" i="0" lang="en-US" sz="2400" u="none" cap="none" strike="noStrike">
                <a:solidFill>
                  <a:schemeClr val="dk1"/>
                </a:solidFill>
                <a:latin typeface="Calibri"/>
                <a:ea typeface="Calibri"/>
                <a:cs typeface="Calibri"/>
                <a:sym typeface="Calibri"/>
              </a:rPr>
              <a:t>purchase expense, earnings and employees</a:t>
            </a:r>
            <a:r>
              <a:rPr b="0" i="0" lang="en-US" sz="2400" u="none" cap="none" strike="noStrike">
                <a:solidFill>
                  <a:schemeClr val="dk1"/>
                </a:solidFill>
                <a:latin typeface="Calibri"/>
                <a:ea typeface="Calibri"/>
                <a:cs typeface="Calibri"/>
                <a:sym typeface="Calibri"/>
              </a:rPr>
              <a:t>, so we applied different </a:t>
            </a:r>
            <a:r>
              <a:rPr b="1" i="0" lang="en-US" sz="2400" u="none" cap="none" strike="noStrike">
                <a:solidFill>
                  <a:schemeClr val="dk1"/>
                </a:solidFill>
                <a:latin typeface="Calibri"/>
                <a:ea typeface="Calibri"/>
                <a:cs typeface="Calibri"/>
                <a:sym typeface="Calibri"/>
              </a:rPr>
              <a:t>statistical tests T-test</a:t>
            </a:r>
            <a:r>
              <a:rPr b="1" lang="en-US" sz="2400">
                <a:solidFill>
                  <a:schemeClr val="dk1"/>
                </a:solidFill>
                <a:latin typeface="Calibri"/>
                <a:ea typeface="Calibri"/>
                <a:cs typeface="Calibri"/>
                <a:sym typeface="Calibri"/>
              </a:rPr>
              <a:t> </a:t>
            </a:r>
            <a:r>
              <a:rPr b="1" i="0" lang="en-US" sz="2400" u="none" cap="none" strike="noStrike">
                <a:solidFill>
                  <a:schemeClr val="dk1"/>
                </a:solidFill>
                <a:latin typeface="Calibri"/>
                <a:ea typeface="Calibri"/>
                <a:cs typeface="Calibri"/>
                <a:sym typeface="Calibri"/>
              </a:rPr>
              <a:t>and Cross Tabulation </a:t>
            </a:r>
            <a:r>
              <a:rPr b="0" i="0" lang="en-US" sz="2400" u="none" cap="none" strike="noStrike">
                <a:solidFill>
                  <a:schemeClr val="dk1"/>
                </a:solidFill>
                <a:latin typeface="Calibri"/>
                <a:ea typeface="Calibri"/>
                <a:cs typeface="Calibri"/>
                <a:sym typeface="Calibri"/>
              </a:rPr>
              <a:t>.It is used to compare a sample mean with a known population mean or some other meaningful, fixed value.</a:t>
            </a:r>
            <a:endParaRPr b="0" i="0" sz="2400" u="none" cap="none" strike="noStrike">
              <a:solidFill>
                <a:schemeClr val="dk1"/>
              </a:solidFill>
              <a:latin typeface="Calibri"/>
              <a:ea typeface="Calibri"/>
              <a:cs typeface="Calibri"/>
              <a:sym typeface="Calibri"/>
            </a:endParaRPr>
          </a:p>
        </p:txBody>
      </p:sp>
      <p:pic>
        <p:nvPicPr>
          <p:cNvPr id="105" name="Google Shape;105;p3"/>
          <p:cNvPicPr preferRelativeResize="0"/>
          <p:nvPr/>
        </p:nvPicPr>
        <p:blipFill rotWithShape="1">
          <a:blip r:embed="rId3">
            <a:alphaModFix/>
          </a:blip>
          <a:srcRect b="0" l="0" r="0" t="0"/>
          <a:stretch/>
        </p:blipFill>
        <p:spPr>
          <a:xfrm>
            <a:off x="7797421" y="4542430"/>
            <a:ext cx="2315570" cy="23155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4212609" y="397468"/>
            <a:ext cx="3757684"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MOTIVATION</a:t>
            </a:r>
            <a:endParaRPr b="1"/>
          </a:p>
        </p:txBody>
      </p:sp>
      <p:sp>
        <p:nvSpPr>
          <p:cNvPr id="111" name="Google Shape;111;p4"/>
          <p:cNvSpPr/>
          <p:nvPr/>
        </p:nvSpPr>
        <p:spPr>
          <a:xfrm>
            <a:off x="338226" y="2014480"/>
            <a:ext cx="6663075" cy="23082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2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Employees Safety Problem and Unemployment</a:t>
            </a:r>
            <a:endParaRPr b="0" i="0" sz="14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Cash, Electronic Payment Systems and Repair jobs</a:t>
            </a:r>
            <a:endParaRPr b="0" i="0" sz="14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The Impact Of Covid-19 on Small/Medium Business Owners</a:t>
            </a:r>
            <a:endParaRPr b="0" i="0" sz="1400" u="none" cap="none" strike="noStrike">
              <a:solidFill>
                <a:srgbClr val="000000"/>
              </a:solidFill>
              <a:latin typeface="Arial"/>
              <a:ea typeface="Arial"/>
              <a:cs typeface="Arial"/>
              <a:sym typeface="Arial"/>
            </a:endParaRPr>
          </a:p>
          <a:p>
            <a:pPr indent="-285750" lvl="0" marL="285750" marR="0" rtl="0" algn="l">
              <a:lnSpc>
                <a:spcPct val="20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Repair Desk Pos Data to Find out Trends of Mobile Repair Industry</a:t>
            </a:r>
            <a:endParaRPr b="0" i="0" sz="1800" u="none" cap="none" strike="noStrike">
              <a:solidFill>
                <a:schemeClr val="dk1"/>
              </a:solidFill>
              <a:latin typeface="Calibri"/>
              <a:ea typeface="Calibri"/>
              <a:cs typeface="Calibri"/>
              <a:sym typeface="Calibri"/>
            </a:endParaRPr>
          </a:p>
        </p:txBody>
      </p:sp>
      <p:pic>
        <p:nvPicPr>
          <p:cNvPr id="112" name="Google Shape;112;p4"/>
          <p:cNvPicPr preferRelativeResize="0"/>
          <p:nvPr/>
        </p:nvPicPr>
        <p:blipFill rotWithShape="1">
          <a:blip r:embed="rId3">
            <a:alphaModFix/>
          </a:blip>
          <a:srcRect b="0" l="0" r="0" t="0"/>
          <a:stretch/>
        </p:blipFill>
        <p:spPr>
          <a:xfrm>
            <a:off x="7001301" y="1540468"/>
            <a:ext cx="5047397" cy="3857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2667000" y="488047"/>
            <a:ext cx="6995615" cy="90402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DATASET DESCRIPTION</a:t>
            </a:r>
            <a:endParaRPr b="1"/>
          </a:p>
        </p:txBody>
      </p:sp>
      <p:sp>
        <p:nvSpPr>
          <p:cNvPr id="118" name="Google Shape;118;p5"/>
          <p:cNvSpPr/>
          <p:nvPr/>
        </p:nvSpPr>
        <p:spPr>
          <a:xfrm>
            <a:off x="838200" y="1584671"/>
            <a:ext cx="10108096"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data used in this project is scraped from different distributed databases of product (Repair desk) under the supervision of company who owns copyright of the product due to data sensitivity and privacy. The technique used in collecting the data is named as ETL (Extraction, Transformation, Load).</a:t>
            </a:r>
            <a:endParaRPr b="0" i="0" sz="2400" u="none" cap="none" strike="noStrike">
              <a:solidFill>
                <a:schemeClr val="dk1"/>
              </a:solidFill>
              <a:latin typeface="Calibri"/>
              <a:ea typeface="Calibri"/>
              <a:cs typeface="Calibri"/>
              <a:sym typeface="Calibri"/>
            </a:endParaRPr>
          </a:p>
        </p:txBody>
      </p:sp>
      <p:graphicFrame>
        <p:nvGraphicFramePr>
          <p:cNvPr id="119" name="Google Shape;119;p5"/>
          <p:cNvGraphicFramePr/>
          <p:nvPr/>
        </p:nvGraphicFramePr>
        <p:xfrm>
          <a:off x="838200" y="3697355"/>
          <a:ext cx="3000000" cy="3000000"/>
        </p:xfrm>
        <a:graphic>
          <a:graphicData uri="http://schemas.openxmlformats.org/drawingml/2006/table">
            <a:tbl>
              <a:tblPr bandRow="1" firstCol="1" firstRow="1">
                <a:noFill/>
                <a:tableStyleId>{45EEA0EA-A30F-43C2-9D7E-6F2D1F3D91F7}</a:tableStyleId>
              </a:tblPr>
              <a:tblGrid>
                <a:gridCol w="2156250"/>
                <a:gridCol w="2239625"/>
              </a:tblGrid>
              <a:tr h="383125">
                <a:tc gridSpan="2">
                  <a:txBody>
                    <a:bodyPr/>
                    <a:lstStyle/>
                    <a:p>
                      <a:pPr indent="0" lvl="0" marL="0" marR="0" rtl="0" algn="ctr">
                        <a:lnSpc>
                          <a:spcPct val="100000"/>
                        </a:lnSpc>
                        <a:spcBef>
                          <a:spcPts val="0"/>
                        </a:spcBef>
                        <a:spcAft>
                          <a:spcPts val="0"/>
                        </a:spcAft>
                        <a:buClr>
                          <a:schemeClr val="dk1"/>
                        </a:buClr>
                        <a:buSzPts val="2000"/>
                        <a:buFont typeface="Arial"/>
                        <a:buNone/>
                      </a:pPr>
                      <a:r>
                        <a:rPr b="1" lang="en-US" sz="2000" u="none" cap="none" strike="noStrike"/>
                        <a:t> Complete Dataset</a:t>
                      </a:r>
                      <a:endParaRPr b="1" sz="1400" u="none" cap="none" strike="noStrike">
                        <a:latin typeface="Calibri"/>
                        <a:ea typeface="Calibri"/>
                        <a:cs typeface="Calibri"/>
                        <a:sym typeface="Calibri"/>
                      </a:endParaRPr>
                    </a:p>
                  </a:txBody>
                  <a:tcPr marT="0" marB="0" marR="68575" marL="68575" anchor="ctr"/>
                </a:tc>
                <a:tc hMerge="1"/>
              </a:tr>
              <a:tr h="292175">
                <a:tc>
                  <a:txBody>
                    <a:bodyPr/>
                    <a:lstStyle/>
                    <a:p>
                      <a:pPr indent="0" lvl="0" marL="0" marR="0" rtl="0" algn="ctr">
                        <a:lnSpc>
                          <a:spcPct val="100000"/>
                        </a:lnSpc>
                        <a:spcBef>
                          <a:spcPts val="0"/>
                        </a:spcBef>
                        <a:spcAft>
                          <a:spcPts val="0"/>
                        </a:spcAft>
                        <a:buClr>
                          <a:schemeClr val="dk1"/>
                        </a:buClr>
                        <a:buSzPts val="1400"/>
                        <a:buFont typeface="Arial"/>
                        <a:buNone/>
                      </a:pPr>
                      <a:r>
                        <a:rPr b="1" lang="en-US" sz="1400" u="none" cap="none" strike="noStrike"/>
                        <a:t>Attributes</a:t>
                      </a:r>
                      <a:endParaRPr b="1"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b="1" lang="en-US" sz="1400" u="none" cap="none" strike="noStrike"/>
                        <a:t>Total Values</a:t>
                      </a:r>
                      <a:endParaRPr b="1" sz="1400" u="none" cap="none" strike="noStrike">
                        <a:latin typeface="Calibri"/>
                        <a:ea typeface="Calibri"/>
                        <a:cs typeface="Calibri"/>
                        <a:sym typeface="Calibri"/>
                      </a:endParaRPr>
                    </a:p>
                  </a:txBody>
                  <a:tcPr marT="0" marB="0" marR="68575" marL="68575" anchor="ctr"/>
                </a:tc>
              </a:tr>
              <a:tr h="2921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Country</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37</a:t>
                      </a:r>
                      <a:endParaRPr sz="1400" u="none" cap="none" strike="noStrike">
                        <a:latin typeface="Calibri"/>
                        <a:ea typeface="Calibri"/>
                        <a:cs typeface="Calibri"/>
                        <a:sym typeface="Calibri"/>
                      </a:endParaRPr>
                    </a:p>
                  </a:txBody>
                  <a:tcPr marT="0" marB="0" marR="68575" marL="68575" anchor="ctr"/>
                </a:tc>
              </a:tr>
              <a:tr h="30825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Business</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446</a:t>
                      </a:r>
                      <a:endParaRPr sz="1400" u="none" cap="none" strike="noStrike">
                        <a:latin typeface="Calibri"/>
                        <a:ea typeface="Calibri"/>
                        <a:cs typeface="Calibri"/>
                        <a:sym typeface="Calibri"/>
                      </a:endParaRPr>
                    </a:p>
                  </a:txBody>
                  <a:tcPr marT="0" marB="0" marR="68575" marL="68575" anchor="ctr"/>
                </a:tc>
              </a:tr>
              <a:tr h="29217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Employees</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26493</a:t>
                      </a:r>
                      <a:endParaRPr sz="1400" u="none" cap="none" strike="noStrike">
                        <a:latin typeface="Calibri"/>
                        <a:ea typeface="Calibri"/>
                        <a:cs typeface="Calibri"/>
                        <a:sym typeface="Calibri"/>
                      </a:endParaRPr>
                    </a:p>
                  </a:txBody>
                  <a:tcPr marT="0" marB="0" marR="68575" marL="68575" anchor="ctr"/>
                </a:tc>
              </a:tr>
              <a:tr h="3546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Records</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10704</a:t>
                      </a:r>
                      <a:endParaRPr sz="1400" u="none" cap="none" strike="noStrike">
                        <a:latin typeface="Calibri"/>
                        <a:ea typeface="Calibri"/>
                        <a:cs typeface="Calibri"/>
                        <a:sym typeface="Calibri"/>
                      </a:endParaRPr>
                    </a:p>
                  </a:txBody>
                  <a:tcPr marT="0" marB="0" marR="68575" marL="68575" anchor="ctr"/>
                </a:tc>
              </a:tr>
              <a:tr h="369725">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Revenue</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2993590794</a:t>
                      </a:r>
                      <a:endParaRPr sz="1400" u="none" cap="none" strike="noStrike">
                        <a:latin typeface="Calibri"/>
                        <a:ea typeface="Calibri"/>
                        <a:cs typeface="Calibri"/>
                        <a:sym typeface="Calibri"/>
                      </a:endParaRPr>
                    </a:p>
                  </a:txBody>
                  <a:tcPr marT="0" marB="0" marR="68575" marL="68575" anchor="ctr"/>
                </a:tc>
              </a:tr>
              <a:tr h="354600">
                <a:tc>
                  <a:txBody>
                    <a:bodyPr/>
                    <a:lstStyle/>
                    <a:p>
                      <a:pPr indent="0" lvl="0" marL="0" marR="0" rtl="0" algn="l">
                        <a:lnSpc>
                          <a:spcPct val="100000"/>
                        </a:lnSpc>
                        <a:spcBef>
                          <a:spcPts val="0"/>
                        </a:spcBef>
                        <a:spcAft>
                          <a:spcPts val="0"/>
                        </a:spcAft>
                        <a:buClr>
                          <a:schemeClr val="dk1"/>
                        </a:buClr>
                        <a:buSzPts val="1400"/>
                        <a:buFont typeface="Arial"/>
                        <a:buNone/>
                      </a:pPr>
                      <a:r>
                        <a:rPr lang="en-US" sz="1400" u="none" cap="none" strike="noStrike"/>
                        <a:t>Purchase Expense</a:t>
                      </a:r>
                      <a:endParaRPr sz="1400" u="none" cap="none" strike="noStrike">
                        <a:latin typeface="Calibri"/>
                        <a:ea typeface="Calibri"/>
                        <a:cs typeface="Calibri"/>
                        <a:sym typeface="Calibri"/>
                      </a:endParaRPr>
                    </a:p>
                  </a:txBody>
                  <a:tcPr marT="0" marB="0" marR="68575" marL="68575" anchor="ctr"/>
                </a:tc>
                <a:tc>
                  <a:txBody>
                    <a:bodyPr/>
                    <a:lstStyle/>
                    <a:p>
                      <a:pPr indent="0" lvl="0" marL="0" marR="0" rtl="0" algn="ctr">
                        <a:lnSpc>
                          <a:spcPct val="100000"/>
                        </a:lnSpc>
                        <a:spcBef>
                          <a:spcPts val="0"/>
                        </a:spcBef>
                        <a:spcAft>
                          <a:spcPts val="0"/>
                        </a:spcAft>
                        <a:buClr>
                          <a:schemeClr val="dk1"/>
                        </a:buClr>
                        <a:buSzPts val="1400"/>
                        <a:buFont typeface="Arial"/>
                        <a:buNone/>
                      </a:pPr>
                      <a:r>
                        <a:rPr lang="en-US" sz="1400" u="none" cap="none" strike="noStrike"/>
                        <a:t>119604</a:t>
                      </a:r>
                      <a:endParaRPr sz="1400" u="none" cap="none" strike="noStrike">
                        <a:latin typeface="Calibri"/>
                        <a:ea typeface="Calibri"/>
                        <a:cs typeface="Calibri"/>
                        <a:sym typeface="Calibri"/>
                      </a:endParaRPr>
                    </a:p>
                  </a:txBody>
                  <a:tcPr marT="0" marB="0" marR="68575" marL="68575" anchor="ctr"/>
                </a:tc>
              </a:tr>
            </a:tbl>
          </a:graphicData>
        </a:graphic>
      </p:graphicFrame>
      <p:pic>
        <p:nvPicPr>
          <p:cNvPr id="120" name="Google Shape;120;p5"/>
          <p:cNvPicPr preferRelativeResize="0"/>
          <p:nvPr/>
        </p:nvPicPr>
        <p:blipFill rotWithShape="1">
          <a:blip r:embed="rId3">
            <a:alphaModFix/>
          </a:blip>
          <a:srcRect b="0" l="0" r="0" t="0"/>
          <a:stretch/>
        </p:blipFill>
        <p:spPr>
          <a:xfrm>
            <a:off x="7028597" y="3454581"/>
            <a:ext cx="4450700" cy="25035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ba836a9b53_0_0"/>
          <p:cNvSpPr/>
          <p:nvPr/>
        </p:nvSpPr>
        <p:spPr>
          <a:xfrm>
            <a:off x="570300" y="1759846"/>
            <a:ext cx="10108200" cy="15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26" name="Google Shape;126;gba836a9b53_0_0"/>
          <p:cNvPicPr preferRelativeResize="0"/>
          <p:nvPr/>
        </p:nvPicPr>
        <p:blipFill>
          <a:blip r:embed="rId3">
            <a:alphaModFix/>
          </a:blip>
          <a:stretch>
            <a:fillRect/>
          </a:stretch>
        </p:blipFill>
        <p:spPr>
          <a:xfrm>
            <a:off x="3032750" y="509000"/>
            <a:ext cx="5727275" cy="607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title"/>
          </p:nvPr>
        </p:nvSpPr>
        <p:spPr>
          <a:xfrm>
            <a:off x="644386" y="365211"/>
            <a:ext cx="11167216"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sz="3600"/>
              <a:t>YEARLY AND QUARTERLY BASED DATA VISUALIZATION</a:t>
            </a:r>
            <a:endParaRPr b="1" sz="3600"/>
          </a:p>
        </p:txBody>
      </p:sp>
      <p:sp>
        <p:nvSpPr>
          <p:cNvPr id="132" name="Google Shape;132;p6"/>
          <p:cNvSpPr txBox="1"/>
          <p:nvPr/>
        </p:nvSpPr>
        <p:spPr>
          <a:xfrm>
            <a:off x="10667999" y="3509963"/>
            <a:ext cx="9674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1-3 Min</a:t>
            </a:r>
            <a:endParaRPr b="0" i="0" sz="1800" u="none" cap="none" strike="noStrike">
              <a:solidFill>
                <a:schemeClr val="dk1"/>
              </a:solidFill>
              <a:latin typeface="Calibri"/>
              <a:ea typeface="Calibri"/>
              <a:cs typeface="Calibri"/>
              <a:sym typeface="Calibri"/>
            </a:endParaRPr>
          </a:p>
        </p:txBody>
      </p:sp>
      <p:pic>
        <p:nvPicPr>
          <p:cNvPr id="133" name="Google Shape;133;p6"/>
          <p:cNvPicPr preferRelativeResize="0"/>
          <p:nvPr/>
        </p:nvPicPr>
        <p:blipFill rotWithShape="1">
          <a:blip r:embed="rId3">
            <a:alphaModFix/>
          </a:blip>
          <a:srcRect b="0" l="0" r="0" t="0"/>
          <a:stretch/>
        </p:blipFill>
        <p:spPr>
          <a:xfrm>
            <a:off x="299729" y="1799958"/>
            <a:ext cx="5610741" cy="439356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https://lh5.googleusercontent.com/dLw262M6UayhntDv4MEpbRnFfs8TiDOLieOCs9dU37taX9-UwfYNwXEmPm9-NYUFbcXiuRSmYevkhKwH0KL1GPtKUxdzxf6JRHlbZXs0UHuxzVlvZRQ0W3gWVkKonqf-Yqp-bvaW" id="134" name="Google Shape;134;p6"/>
          <p:cNvPicPr preferRelativeResize="0"/>
          <p:nvPr/>
        </p:nvPicPr>
        <p:blipFill rotWithShape="1">
          <a:blip r:embed="rId4">
            <a:alphaModFix/>
          </a:blip>
          <a:srcRect b="0" l="0" r="0" t="0"/>
          <a:stretch/>
        </p:blipFill>
        <p:spPr>
          <a:xfrm>
            <a:off x="6414051" y="1804399"/>
            <a:ext cx="5397551" cy="438912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2615821" y="335782"/>
            <a:ext cx="7183272"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PRE-PROCESSING DATA</a:t>
            </a:r>
            <a:endParaRPr b="1"/>
          </a:p>
        </p:txBody>
      </p:sp>
      <p:sp>
        <p:nvSpPr>
          <p:cNvPr id="140" name="Google Shape;140;p7"/>
          <p:cNvSpPr/>
          <p:nvPr/>
        </p:nvSpPr>
        <p:spPr>
          <a:xfrm>
            <a:off x="838199" y="3238544"/>
            <a:ext cx="319369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Arial"/>
                <a:ea typeface="Arial"/>
                <a:cs typeface="Arial"/>
                <a:sym typeface="Arial"/>
              </a:rPr>
              <a:t>DATA FORMATTING</a:t>
            </a:r>
            <a:endParaRPr b="0" i="0" sz="2400" u="none" cap="none" strike="noStrike">
              <a:solidFill>
                <a:schemeClr val="dk1"/>
              </a:solidFill>
              <a:latin typeface="Calibri"/>
              <a:ea typeface="Calibri"/>
              <a:cs typeface="Calibri"/>
              <a:sym typeface="Calibri"/>
            </a:endParaRPr>
          </a:p>
        </p:txBody>
      </p:sp>
      <p:sp>
        <p:nvSpPr>
          <p:cNvPr id="141" name="Google Shape;141;p7"/>
          <p:cNvSpPr/>
          <p:nvPr/>
        </p:nvSpPr>
        <p:spPr>
          <a:xfrm>
            <a:off x="838199" y="1792970"/>
            <a:ext cx="27846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Arial"/>
                <a:ea typeface="Arial"/>
                <a:cs typeface="Arial"/>
                <a:sym typeface="Arial"/>
              </a:rPr>
              <a:t>DATA CLEANING</a:t>
            </a:r>
            <a:endParaRPr b="0" i="0" sz="2400" u="none" cap="none" strike="noStrike">
              <a:solidFill>
                <a:schemeClr val="dk1"/>
              </a:solidFill>
              <a:latin typeface="Calibri"/>
              <a:ea typeface="Calibri"/>
              <a:cs typeface="Calibri"/>
              <a:sym typeface="Calibri"/>
            </a:endParaRPr>
          </a:p>
        </p:txBody>
      </p:sp>
      <p:sp>
        <p:nvSpPr>
          <p:cNvPr id="142" name="Google Shape;142;p7"/>
          <p:cNvSpPr/>
          <p:nvPr/>
        </p:nvSpPr>
        <p:spPr>
          <a:xfrm>
            <a:off x="838199" y="2423424"/>
            <a:ext cx="976033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Missing values were replaced by the mostly occurring value of that attribute subject to 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related output.</a:t>
            </a:r>
            <a:endParaRPr b="0" i="0" sz="1800" u="none" cap="none" strike="noStrike">
              <a:solidFill>
                <a:schemeClr val="dk1"/>
              </a:solidFill>
              <a:latin typeface="Calibri"/>
              <a:ea typeface="Calibri"/>
              <a:cs typeface="Calibri"/>
              <a:sym typeface="Calibri"/>
            </a:endParaRPr>
          </a:p>
        </p:txBody>
      </p:sp>
      <p:sp>
        <p:nvSpPr>
          <p:cNvPr id="143" name="Google Shape;143;p7"/>
          <p:cNvSpPr/>
          <p:nvPr/>
        </p:nvSpPr>
        <p:spPr>
          <a:xfrm>
            <a:off x="803466" y="3868998"/>
            <a:ext cx="982979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To relate the data and make it meaningful year and month columns were merged in the date column to get a sense of every month earning data.</a:t>
            </a:r>
            <a:endParaRPr b="0" i="0" sz="1800" u="none" cap="none" strike="noStrike">
              <a:solidFill>
                <a:schemeClr val="dk1"/>
              </a:solidFill>
              <a:latin typeface="Calibri"/>
              <a:ea typeface="Calibri"/>
              <a:cs typeface="Calibri"/>
              <a:sym typeface="Calibri"/>
            </a:endParaRPr>
          </a:p>
        </p:txBody>
      </p:sp>
      <p:pic>
        <p:nvPicPr>
          <p:cNvPr id="144" name="Google Shape;144;p7"/>
          <p:cNvPicPr preferRelativeResize="0"/>
          <p:nvPr/>
        </p:nvPicPr>
        <p:blipFill rotWithShape="1">
          <a:blip r:embed="rId3">
            <a:alphaModFix/>
          </a:blip>
          <a:srcRect b="0" l="0" r="0" t="0"/>
          <a:stretch/>
        </p:blipFill>
        <p:spPr>
          <a:xfrm>
            <a:off x="4377269" y="4684118"/>
            <a:ext cx="4054726" cy="2027363"/>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2021-01-28T12:54:24Z</dcterms:created>
  <dc:creator>an6746005@gmail.com</dc:creator>
</cp:coreProperties>
</file>